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92" r:id="rId2"/>
    <p:sldId id="293" r:id="rId3"/>
    <p:sldId id="271" r:id="rId4"/>
    <p:sldId id="265" r:id="rId5"/>
    <p:sldId id="273" r:id="rId6"/>
    <p:sldId id="274" r:id="rId7"/>
    <p:sldId id="275" r:id="rId8"/>
    <p:sldId id="276" r:id="rId9"/>
    <p:sldId id="282" r:id="rId10"/>
    <p:sldId id="291" r:id="rId11"/>
    <p:sldId id="285" r:id="rId12"/>
    <p:sldId id="286" r:id="rId13"/>
    <p:sldId id="287" r:id="rId14"/>
    <p:sldId id="283" r:id="rId15"/>
    <p:sldId id="288" r:id="rId16"/>
    <p:sldId id="289" r:id="rId17"/>
    <p:sldId id="270" r:id="rId18"/>
    <p:sldId id="290" r:id="rId19"/>
    <p:sldId id="26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2470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4745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274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11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6470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7392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525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591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916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6366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56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E89A-9886-403C-B21D-7EDA1601A55F}" type="datetimeFigureOut">
              <a:rPr lang="cs-CZ" smtClean="0"/>
              <a:pPr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9561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941 - Balkánské tažen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7848872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Průběh bojů – Moskva, armáda „Střed“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německé armádě se nepodařilo prolomit obranu města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dlouhá, vyčerpávající válka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- </a:t>
            </a:r>
            <a:r>
              <a:rPr lang="cs-CZ" dirty="0" smtClean="0">
                <a:solidFill>
                  <a:srgbClr val="00B050"/>
                </a:solidFill>
              </a:rPr>
              <a:t>Stalingrad</a:t>
            </a:r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cs-CZ" sz="4500" dirty="0" smtClean="0"/>
              <a:t>strategicky důležité město na Volze</a:t>
            </a:r>
          </a:p>
        </p:txBody>
      </p:sp>
    </p:spTree>
    <p:extLst>
      <p:ext uri="{BB962C8B-B14F-4D97-AF65-F5344CB8AC3E}">
        <p14:creationId xmlns="" xmlns:p14="http://schemas.microsoft.com/office/powerpoint/2010/main" val="2221609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- </a:t>
            </a:r>
            <a:r>
              <a:rPr lang="cs-CZ" dirty="0" smtClean="0">
                <a:solidFill>
                  <a:srgbClr val="00B050"/>
                </a:solidFill>
              </a:rPr>
              <a:t>Stalingrad</a:t>
            </a:r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cs-CZ" sz="4500" dirty="0" smtClean="0"/>
              <a:t>strategicky důležité město na Volze</a:t>
            </a:r>
          </a:p>
          <a:p>
            <a:pPr algn="ctr">
              <a:buFont typeface="Wingdings" pitchFamily="2" charset="2"/>
              <a:buChar char="q"/>
            </a:pPr>
            <a:r>
              <a:rPr lang="cs-CZ" sz="4500" dirty="0" smtClean="0"/>
              <a:t>armáda „Jih“ v létě 1942 do Leningradu</a:t>
            </a:r>
          </a:p>
        </p:txBody>
      </p:sp>
    </p:spTree>
    <p:extLst>
      <p:ext uri="{BB962C8B-B14F-4D97-AF65-F5344CB8AC3E}">
        <p14:creationId xmlns="" xmlns:p14="http://schemas.microsoft.com/office/powerpoint/2010/main" val="2221609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- </a:t>
            </a:r>
            <a:r>
              <a:rPr lang="cs-CZ" dirty="0" smtClean="0">
                <a:solidFill>
                  <a:srgbClr val="00B050"/>
                </a:solidFill>
              </a:rPr>
              <a:t>Stalingrad</a:t>
            </a:r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cs-CZ" sz="4500" dirty="0" smtClean="0"/>
              <a:t>strategicky důležité město na Volze</a:t>
            </a:r>
          </a:p>
          <a:p>
            <a:pPr algn="ctr">
              <a:buFont typeface="Wingdings" pitchFamily="2" charset="2"/>
              <a:buChar char="q"/>
            </a:pPr>
            <a:r>
              <a:rPr lang="cs-CZ" sz="4500" dirty="0" smtClean="0"/>
              <a:t>armáda „Jih“ v létě 1942 do Leningradu</a:t>
            </a:r>
          </a:p>
          <a:p>
            <a:pPr algn="ctr">
              <a:buFont typeface="Wingdings" pitchFamily="2" charset="2"/>
              <a:buChar char="q"/>
            </a:pPr>
            <a:r>
              <a:rPr lang="cs-CZ" sz="4500" dirty="0" smtClean="0"/>
              <a:t>boj o každou ulici, o každý dům</a:t>
            </a:r>
            <a:r>
              <a:rPr lang="cs-CZ" sz="5000" dirty="0" smtClean="0"/>
              <a:t>                                     </a:t>
            </a:r>
            <a:endParaRPr lang="cs-CZ" sz="5000" dirty="0"/>
          </a:p>
        </p:txBody>
      </p:sp>
    </p:spTree>
    <p:extLst>
      <p:ext uri="{BB962C8B-B14F-4D97-AF65-F5344CB8AC3E}">
        <p14:creationId xmlns="" xmlns:p14="http://schemas.microsoft.com/office/powerpoint/2010/main" val="2221609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- </a:t>
            </a:r>
            <a:r>
              <a:rPr lang="cs-CZ" dirty="0" smtClean="0">
                <a:solidFill>
                  <a:srgbClr val="00B050"/>
                </a:solidFill>
              </a:rPr>
              <a:t>Stalingrad</a:t>
            </a:r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cs-CZ" dirty="0" smtClean="0"/>
              <a:t>podzim 1942 ofenzíva Rudé armády</a:t>
            </a:r>
          </a:p>
          <a:p>
            <a:pPr marL="0" indent="0" algn="ctr">
              <a:buNone/>
            </a:pPr>
            <a:r>
              <a:rPr lang="cs-CZ" dirty="0" smtClean="0"/>
              <a:t>↓</a:t>
            </a:r>
          </a:p>
          <a:p>
            <a:pPr marL="0" indent="0" algn="ctr">
              <a:buNone/>
            </a:pPr>
            <a:r>
              <a:rPr lang="cs-CZ" dirty="0" smtClean="0"/>
              <a:t>                                   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33627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- </a:t>
            </a:r>
            <a:r>
              <a:rPr lang="cs-CZ" dirty="0" smtClean="0">
                <a:solidFill>
                  <a:srgbClr val="00B050"/>
                </a:solidFill>
              </a:rPr>
              <a:t>Stalingrad</a:t>
            </a:r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cs-CZ" dirty="0" smtClean="0"/>
              <a:t>podzim 1942 ofenzíva Rudé armády</a:t>
            </a:r>
          </a:p>
          <a:p>
            <a:pPr marL="0" indent="0" algn="ctr">
              <a:buNone/>
            </a:pPr>
            <a:r>
              <a:rPr lang="cs-CZ" dirty="0" smtClean="0"/>
              <a:t>↓</a:t>
            </a:r>
          </a:p>
          <a:p>
            <a:pPr algn="ctr"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německá armáda gen. Pauluse do obklíčení (stalingradský kotel)</a:t>
            </a:r>
          </a:p>
          <a:p>
            <a:pPr marL="0" indent="0" algn="ctr">
              <a:buNone/>
            </a:pPr>
            <a:r>
              <a:rPr lang="cs-CZ" dirty="0" smtClean="0"/>
              <a:t> ↓                                   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260301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- </a:t>
            </a:r>
            <a:r>
              <a:rPr lang="cs-CZ" dirty="0" smtClean="0">
                <a:solidFill>
                  <a:srgbClr val="00B050"/>
                </a:solidFill>
              </a:rPr>
              <a:t>Stalingrad</a:t>
            </a:r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cs-CZ" dirty="0" smtClean="0"/>
              <a:t>podzim 1942 ofenzíva Rudé armády</a:t>
            </a:r>
          </a:p>
          <a:p>
            <a:pPr marL="0" indent="0" algn="ctr">
              <a:buNone/>
            </a:pPr>
            <a:r>
              <a:rPr lang="cs-CZ" dirty="0" smtClean="0"/>
              <a:t>↓</a:t>
            </a:r>
          </a:p>
          <a:p>
            <a:pPr algn="ctr"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německá armáda gen. Pauluse do obklíčení (stalingradský kotel)</a:t>
            </a:r>
          </a:p>
          <a:p>
            <a:pPr marL="0" indent="0" algn="ctr">
              <a:buNone/>
            </a:pPr>
            <a:r>
              <a:rPr lang="cs-CZ" dirty="0" smtClean="0"/>
              <a:t> ↓</a:t>
            </a:r>
          </a:p>
          <a:p>
            <a:pPr algn="ctr">
              <a:buFont typeface="Wingdings" pitchFamily="2" charset="2"/>
              <a:buChar char="q"/>
            </a:pPr>
            <a:r>
              <a:rPr lang="cs-CZ" dirty="0" smtClean="0"/>
              <a:t>armáda se vzdala (únor 1943), zastaven postup Němců</a:t>
            </a:r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260301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- </a:t>
            </a:r>
            <a:r>
              <a:rPr lang="cs-CZ" dirty="0" smtClean="0">
                <a:solidFill>
                  <a:srgbClr val="00B050"/>
                </a:solidFill>
              </a:rPr>
              <a:t>Kursk </a:t>
            </a:r>
            <a:r>
              <a:rPr lang="cs-CZ" dirty="0">
                <a:solidFill>
                  <a:srgbClr val="00B050"/>
                </a:solidFill>
              </a:rPr>
              <a:t>1943</a:t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7000" dirty="0" smtClean="0"/>
              <a:t>= největší tanková bitva 2. světové války</a:t>
            </a:r>
          </a:p>
          <a:p>
            <a:pPr marL="0" indent="0" algn="ctr">
              <a:buNone/>
            </a:pPr>
            <a:r>
              <a:rPr lang="cs-CZ" sz="7000" dirty="0" smtClean="0"/>
              <a:t>- porážka Němců</a:t>
            </a:r>
          </a:p>
        </p:txBody>
      </p:sp>
    </p:spTree>
    <p:extLst>
      <p:ext uri="{BB962C8B-B14F-4D97-AF65-F5344CB8AC3E}">
        <p14:creationId xmlns="" xmlns:p14="http://schemas.microsoft.com/office/powerpoint/2010/main" val="35398610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- </a:t>
            </a:r>
            <a:r>
              <a:rPr lang="cs-CZ" dirty="0" smtClean="0">
                <a:solidFill>
                  <a:srgbClr val="00B050"/>
                </a:solidFill>
              </a:rPr>
              <a:t>Kursk </a:t>
            </a:r>
            <a:r>
              <a:rPr lang="cs-CZ" dirty="0">
                <a:solidFill>
                  <a:srgbClr val="00B050"/>
                </a:solidFill>
              </a:rPr>
              <a:t>1943</a:t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5500" dirty="0" smtClean="0">
                <a:solidFill>
                  <a:srgbClr val="00B050"/>
                </a:solidFill>
              </a:rPr>
              <a:t>postup Rudé armády</a:t>
            </a:r>
          </a:p>
          <a:p>
            <a:pPr marL="0" indent="0" algn="ctr">
              <a:buNone/>
            </a:pPr>
            <a:r>
              <a:rPr lang="cs-CZ" sz="5500" dirty="0" smtClean="0"/>
              <a:t>osvobozování svého území</a:t>
            </a:r>
          </a:p>
          <a:p>
            <a:pPr marL="0" indent="0" algn="ctr">
              <a:buNone/>
            </a:pPr>
            <a:r>
              <a:rPr lang="cs-CZ" sz="5500" dirty="0" smtClean="0"/>
              <a:t>obsazení pobaltských států</a:t>
            </a:r>
          </a:p>
          <a:p>
            <a:pPr marL="0" indent="0" algn="ctr">
              <a:buNone/>
            </a:pPr>
            <a:r>
              <a:rPr lang="cs-CZ" sz="5500" dirty="0" smtClean="0"/>
              <a:t>vstup do Polska</a:t>
            </a:r>
            <a:endParaRPr lang="cs-CZ" sz="5500" dirty="0"/>
          </a:p>
        </p:txBody>
      </p:sp>
    </p:spTree>
    <p:extLst>
      <p:ext uri="{BB962C8B-B14F-4D97-AF65-F5344CB8AC3E}">
        <p14:creationId xmlns="" xmlns:p14="http://schemas.microsoft.com/office/powerpoint/2010/main" val="1833918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1984445"/>
              </p:ext>
            </p:extLst>
          </p:nvPr>
        </p:nvGraphicFramePr>
        <p:xfrm>
          <a:off x="1369036" y="3233738"/>
          <a:ext cx="6405925" cy="1717548"/>
        </p:xfrm>
        <a:graphic>
          <a:graphicData uri="http://schemas.openxmlformats.org/drawingml/2006/table">
            <a:tbl>
              <a:tblPr firstRow="1" firstCol="1" bandRow="1"/>
              <a:tblGrid>
                <a:gridCol w="1202213"/>
                <a:gridCol w="114300"/>
                <a:gridCol w="5089412"/>
              </a:tblGrid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Použití zdroje: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100" dirty="0" smtClean="0">
                          <a:effectLst/>
                        </a:rPr>
                        <a:t>VÁLKOVÁ, Veronika. </a:t>
                      </a:r>
                      <a:r>
                        <a:rPr lang="cs-CZ" sz="1100" i="1" dirty="0" smtClean="0">
                          <a:effectLst/>
                        </a:rPr>
                        <a:t>Dějepis 9, nejnovější dějiny pro základní školy</a:t>
                      </a:r>
                      <a:r>
                        <a:rPr lang="cs-CZ" sz="1100" dirty="0" smtClean="0">
                          <a:effectLst/>
                        </a:rPr>
                        <a:t>. </a:t>
                      </a:r>
                      <a:r>
                        <a:rPr lang="cs-CZ" sz="1100" smtClean="0">
                          <a:effectLst/>
                        </a:rPr>
                        <a:t>Praha: SPN - pedagogické nakladatelství, 2009, ISBN 978-80-7235-428-3. </a:t>
                      </a:r>
                      <a:endParaRPr lang="cs-CZ" sz="110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Citace: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Anotace: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68425" y="3005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1559" y="1556792"/>
            <a:ext cx="792088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Tento materi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 byl vytvořen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mci projektu EU pen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Operačn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programu Vzděl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 konkurenceschopnost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68425" y="4767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40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1941 - Barbaros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6552728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NAPADENÍ SSSR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ctr">
              <a:buFont typeface="Wingdings" pitchFamily="2" charset="2"/>
              <a:buChar char="§"/>
            </a:pPr>
            <a:r>
              <a:rPr lang="cs-CZ" sz="4400" dirty="0">
                <a:solidFill>
                  <a:srgbClr val="002060"/>
                </a:solidFill>
              </a:rPr>
              <a:t>v</a:t>
            </a:r>
            <a:r>
              <a:rPr lang="cs-CZ" sz="4400" dirty="0" smtClean="0">
                <a:solidFill>
                  <a:srgbClr val="002060"/>
                </a:solidFill>
              </a:rPr>
              <a:t>álka se Sovětským svazem</a:t>
            </a:r>
          </a:p>
          <a:p>
            <a:pPr algn="ctr">
              <a:buFont typeface="Wingdings" pitchFamily="2" charset="2"/>
              <a:buChar char="§"/>
            </a:pPr>
            <a:endParaRPr lang="cs-CZ" sz="4400" dirty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cs-CZ" sz="4400" dirty="0" smtClean="0">
                <a:solidFill>
                  <a:srgbClr val="002060"/>
                </a:solidFill>
              </a:rPr>
              <a:t>průběh bojů</a:t>
            </a:r>
          </a:p>
          <a:p>
            <a:pPr marL="0" indent="0" algn="ctr">
              <a:buNone/>
            </a:pPr>
            <a:r>
              <a:rPr lang="cs-CZ" sz="4400" dirty="0" smtClean="0">
                <a:solidFill>
                  <a:srgbClr val="002060"/>
                </a:solidFill>
              </a:rPr>
              <a:t> </a:t>
            </a:r>
            <a:endParaRPr lang="cs-CZ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884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Válka se Sovětským svazem</a:t>
            </a:r>
            <a:br>
              <a:rPr lang="cs-CZ" dirty="0" smtClean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cs-CZ" sz="3800" dirty="0" smtClean="0"/>
              <a:t>Hitler – </a:t>
            </a:r>
            <a:r>
              <a:rPr lang="cs-CZ" sz="3800" b="1" dirty="0" smtClean="0"/>
              <a:t>plán Barbarossa </a:t>
            </a:r>
            <a:r>
              <a:rPr lang="cs-CZ" sz="3800" dirty="0" smtClean="0"/>
              <a:t>→ přepadení SSSR (22. června 1941)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3999700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Válka se Sovětským svazem</a:t>
            </a:r>
            <a:br>
              <a:rPr lang="cs-CZ" dirty="0" smtClean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§"/>
            </a:pPr>
            <a:r>
              <a:rPr lang="cs-CZ" sz="3800" dirty="0" smtClean="0"/>
              <a:t>Hitler – </a:t>
            </a:r>
            <a:r>
              <a:rPr lang="cs-CZ" sz="3800" b="1" dirty="0" smtClean="0"/>
              <a:t>plán Barbarossa </a:t>
            </a:r>
            <a:r>
              <a:rPr lang="cs-CZ" sz="3800" dirty="0" smtClean="0"/>
              <a:t>→ přepadení SSSR (22. června 1941)</a:t>
            </a:r>
          </a:p>
          <a:p>
            <a:pPr algn="ctr">
              <a:buFont typeface="Wingdings" pitchFamily="2" charset="2"/>
              <a:buChar char="§"/>
            </a:pPr>
            <a:r>
              <a:rPr lang="cs-CZ" sz="3800" b="1" dirty="0" smtClean="0"/>
              <a:t>zklamání Hitlera</a:t>
            </a:r>
          </a:p>
          <a:p>
            <a:pPr marL="0" indent="0" algn="ctr">
              <a:buNone/>
            </a:pPr>
            <a:r>
              <a:rPr lang="cs-CZ" sz="3800" dirty="0" smtClean="0"/>
              <a:t>- Japonsko nezaútočí na SSSR (smlouva o neútočení)</a:t>
            </a:r>
          </a:p>
          <a:p>
            <a:pPr marL="0" indent="0" algn="ctr">
              <a:buNone/>
            </a:pPr>
            <a:r>
              <a:rPr lang="cs-CZ" sz="3800" dirty="0" smtClean="0"/>
              <a:t>- VB a F nebudou bojovat s Hitlerem proti ruským  bolševikům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5799975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Válka se Sovětským svazem</a:t>
            </a:r>
            <a:br>
              <a:rPr lang="cs-CZ" dirty="0" smtClean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§"/>
            </a:pPr>
            <a:r>
              <a:rPr lang="cs-CZ" sz="3800" dirty="0" smtClean="0"/>
              <a:t>Hitler – </a:t>
            </a:r>
            <a:r>
              <a:rPr lang="cs-CZ" sz="3800" b="1" dirty="0" smtClean="0"/>
              <a:t>plán Barbarossa </a:t>
            </a:r>
            <a:r>
              <a:rPr lang="cs-CZ" sz="3800" dirty="0" smtClean="0"/>
              <a:t>→ přepadení SSSR (22. června 1941)</a:t>
            </a:r>
          </a:p>
          <a:p>
            <a:pPr algn="ctr">
              <a:buFont typeface="Wingdings" pitchFamily="2" charset="2"/>
              <a:buChar char="§"/>
            </a:pPr>
            <a:r>
              <a:rPr lang="cs-CZ" sz="3800" b="1" dirty="0" smtClean="0"/>
              <a:t>zklamání Hitlera</a:t>
            </a:r>
          </a:p>
          <a:p>
            <a:pPr marL="0" indent="0" algn="ctr">
              <a:buNone/>
            </a:pPr>
            <a:r>
              <a:rPr lang="cs-CZ" sz="3800" dirty="0" smtClean="0"/>
              <a:t>- Japonsko nezaútočí na SSSR</a:t>
            </a:r>
          </a:p>
          <a:p>
            <a:pPr marL="0" indent="0" algn="ctr">
              <a:buNone/>
            </a:pPr>
            <a:r>
              <a:rPr lang="cs-CZ" sz="3800" dirty="0" smtClean="0"/>
              <a:t>- VB a F nebudou bojovat s Hitlerem proti ruským  bolševikům</a:t>
            </a:r>
          </a:p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5799975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– r. 1941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cs-CZ" sz="3000" b="1" dirty="0"/>
              <a:t>z</a:t>
            </a:r>
            <a:r>
              <a:rPr lang="cs-CZ" sz="3000" b="1" dirty="0" smtClean="0"/>
              <a:t>počátku rychlý potup německých armád,</a:t>
            </a:r>
          </a:p>
          <a:p>
            <a:pPr algn="ctr">
              <a:buFont typeface="Wingdings" pitchFamily="2" charset="2"/>
              <a:buChar char="§"/>
            </a:pPr>
            <a:r>
              <a:rPr lang="cs-CZ" sz="2800" dirty="0" smtClean="0"/>
              <a:t> taktika -  </a:t>
            </a:r>
            <a:r>
              <a:rPr lang="cs-CZ" sz="2800" b="1" dirty="0" smtClean="0"/>
              <a:t>blesková válka </a:t>
            </a:r>
            <a:endParaRPr lang="cs-CZ" sz="2800" dirty="0" smtClean="0"/>
          </a:p>
          <a:p>
            <a:pPr algn="ctr">
              <a:buFont typeface="Wingdings" pitchFamily="2" charset="2"/>
              <a:buChar char="§"/>
            </a:pPr>
            <a:endParaRPr lang="cs-CZ" sz="3000" b="1" dirty="0" smtClean="0"/>
          </a:p>
          <a:p>
            <a:pPr marL="0" indent="0">
              <a:buNone/>
            </a:pPr>
            <a:endParaRPr lang="cs-CZ" sz="3000" b="1" dirty="0" smtClean="0"/>
          </a:p>
          <a:p>
            <a:pPr marL="0" indent="0">
              <a:buNone/>
            </a:pPr>
            <a:r>
              <a:rPr lang="cs-CZ" sz="2800" dirty="0" smtClean="0"/>
              <a:t>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627606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– r. 1941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cs-CZ" sz="3000" b="1" dirty="0"/>
              <a:t>z</a:t>
            </a:r>
            <a:r>
              <a:rPr lang="cs-CZ" sz="3000" b="1" dirty="0" smtClean="0"/>
              <a:t>počátku rychlý potup německých armád</a:t>
            </a:r>
          </a:p>
          <a:p>
            <a:pPr marL="0" indent="0">
              <a:buNone/>
            </a:pPr>
            <a:endParaRPr lang="cs-CZ" sz="3000" b="1" dirty="0" smtClean="0"/>
          </a:p>
          <a:p>
            <a:pPr>
              <a:buFont typeface="Wingdings" pitchFamily="2" charset="2"/>
              <a:buChar char="§"/>
            </a:pPr>
            <a:r>
              <a:rPr lang="cs-CZ" sz="3000" b="1" dirty="0" smtClean="0"/>
              <a:t>armáda </a:t>
            </a:r>
          </a:p>
          <a:p>
            <a:pPr marL="0" indent="0">
              <a:buNone/>
            </a:pPr>
            <a:r>
              <a:rPr lang="cs-CZ" sz="3000" b="1" dirty="0"/>
              <a:t>	</a:t>
            </a:r>
            <a:r>
              <a:rPr lang="cs-CZ" sz="3000" b="1" dirty="0" smtClean="0"/>
              <a:t>„Sever“ - září 1941 Leningrad (blokáda)</a:t>
            </a:r>
          </a:p>
          <a:p>
            <a:pPr marL="0" indent="0">
              <a:buNone/>
            </a:pPr>
            <a:r>
              <a:rPr lang="cs-CZ" sz="3000" b="1" dirty="0"/>
              <a:t> </a:t>
            </a:r>
            <a:r>
              <a:rPr lang="cs-CZ" sz="3000" b="1" dirty="0" smtClean="0"/>
              <a:t>          „Střed“ - k Moskvě, obrana neprolomena,</a:t>
            </a:r>
          </a:p>
          <a:p>
            <a:pPr marL="0" indent="0">
              <a:buNone/>
            </a:pPr>
            <a:r>
              <a:rPr lang="cs-CZ" sz="3000" b="1" dirty="0"/>
              <a:t>	</a:t>
            </a:r>
            <a:r>
              <a:rPr lang="cs-CZ" sz="3000" b="1" dirty="0" smtClean="0"/>
              <a:t>	       prosinec protiútok Rudé armády</a:t>
            </a:r>
          </a:p>
          <a:p>
            <a:pPr marL="0" indent="0">
              <a:buNone/>
            </a:pPr>
            <a:r>
              <a:rPr lang="cs-CZ" sz="3000" b="1" dirty="0"/>
              <a:t> </a:t>
            </a:r>
            <a:r>
              <a:rPr lang="cs-CZ" sz="3000" b="1" dirty="0" smtClean="0"/>
              <a:t>          „Jih“      - postup ke Stalingradu   </a:t>
            </a:r>
          </a:p>
          <a:p>
            <a:pPr marL="0" indent="0">
              <a:buNone/>
            </a:pPr>
            <a:endParaRPr lang="cs-CZ" sz="3000" b="1" dirty="0" smtClean="0"/>
          </a:p>
          <a:p>
            <a:pPr marL="0" indent="0">
              <a:buNone/>
            </a:pPr>
            <a:r>
              <a:rPr lang="cs-CZ" sz="2800" dirty="0" smtClean="0"/>
              <a:t>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182532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Průběh bojů -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blokáda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Leningradu</a:t>
            </a:r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cs-CZ" dirty="0" smtClean="0"/>
              <a:t>  ostřelován a bombardován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Font typeface="Wingdings" pitchFamily="2" charset="2"/>
              <a:buChar char="q"/>
            </a:pPr>
            <a:r>
              <a:rPr lang="cs-CZ" dirty="0" smtClean="0"/>
              <a:t>      nedostatek jídla a tepla → umírání</a:t>
            </a:r>
          </a:p>
          <a:p>
            <a:pPr algn="ctr"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nedostatek léků</a:t>
            </a:r>
          </a:p>
          <a:p>
            <a:pPr algn="ctr"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blokáda trvala 900 dní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Font typeface="Wingdings" pitchFamily="2" charset="2"/>
              <a:buChar char="q"/>
            </a:pPr>
            <a:r>
              <a:rPr lang="cs-CZ" dirty="0" smtClean="0"/>
              <a:t>velké hrdinství Leningraďanů   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28223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348</Words>
  <Application>Microsoft Office PowerPoint</Application>
  <PresentationFormat>Předvádění na obrazovce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Snímek 1</vt:lpstr>
      <vt:lpstr>Snímek 2</vt:lpstr>
      <vt:lpstr>NAPADENÍ SSSR</vt:lpstr>
      <vt:lpstr>Válka se Sovětským svazem </vt:lpstr>
      <vt:lpstr>Válka se Sovětským svazem </vt:lpstr>
      <vt:lpstr>Válka se Sovětským svazem </vt:lpstr>
      <vt:lpstr>Průběh bojů – r. 1941</vt:lpstr>
      <vt:lpstr>Průběh bojů – r. 1941</vt:lpstr>
      <vt:lpstr>Průběh bojů - blokáda Leningradu </vt:lpstr>
      <vt:lpstr>Průběh bojů – Moskva, armáda „Střed“</vt:lpstr>
      <vt:lpstr>Průběh bojů - Stalingrad </vt:lpstr>
      <vt:lpstr>Průběh bojů - Stalingrad </vt:lpstr>
      <vt:lpstr>Průběh bojů - Stalingrad </vt:lpstr>
      <vt:lpstr>Průběh bojů - Stalingrad </vt:lpstr>
      <vt:lpstr>Průběh bojů - Stalingrad </vt:lpstr>
      <vt:lpstr>Průběh bojů - Stalingrad </vt:lpstr>
      <vt:lpstr>Průběh bojů - Kursk 1943 </vt:lpstr>
      <vt:lpstr>Průběh bojů - Kursk 1943 </vt:lpstr>
      <vt:lpstr>Snímek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Mathyas</cp:lastModifiedBy>
  <cp:revision>33</cp:revision>
  <dcterms:created xsi:type="dcterms:W3CDTF">2012-04-04T05:08:45Z</dcterms:created>
  <dcterms:modified xsi:type="dcterms:W3CDTF">2017-01-17T21:23:16Z</dcterms:modified>
</cp:coreProperties>
</file>