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6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C6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3FB36-DEB8-4D94-8EE2-6EC4AAE1844F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E0AA6-76B9-4BE1-8F2D-3F856D8F0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6684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E0AA6-76B9-4BE1-8F2D-3F856D8F0E3A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E0AA6-76B9-4BE1-8F2D-3F856D8F0E3A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E0AA6-76B9-4BE1-8F2D-3F856D8F0E3A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E0AA6-76B9-4BE1-8F2D-3F856D8F0E3A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E0AA6-76B9-4BE1-8F2D-3F856D8F0E3A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E0AA6-76B9-4BE1-8F2D-3F856D8F0E3A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E0AA6-76B9-4BE1-8F2D-3F856D8F0E3A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E0AA6-76B9-4BE1-8F2D-3F856D8F0E3A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E0AA6-76B9-4BE1-8F2D-3F856D8F0E3A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E0AA6-76B9-4BE1-8F2D-3F856D8F0E3A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E0AA6-76B9-4BE1-8F2D-3F856D8F0E3A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31AF-A4DF-4614-84D3-16C1F68C4D90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E3466C-DE7F-4C7E-BB5D-AC3A1846A4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31AF-A4DF-4614-84D3-16C1F68C4D90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466C-DE7F-4C7E-BB5D-AC3A1846A4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31AF-A4DF-4614-84D3-16C1F68C4D90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466C-DE7F-4C7E-BB5D-AC3A1846A4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31AF-A4DF-4614-84D3-16C1F68C4D90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E3466C-DE7F-4C7E-BB5D-AC3A1846A4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31AF-A4DF-4614-84D3-16C1F68C4D90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466C-DE7F-4C7E-BB5D-AC3A1846A4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31AF-A4DF-4614-84D3-16C1F68C4D90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466C-DE7F-4C7E-BB5D-AC3A1846A4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31AF-A4DF-4614-84D3-16C1F68C4D90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CE3466C-DE7F-4C7E-BB5D-AC3A1846A4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31AF-A4DF-4614-84D3-16C1F68C4D90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466C-DE7F-4C7E-BB5D-AC3A1846A4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31AF-A4DF-4614-84D3-16C1F68C4D90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466C-DE7F-4C7E-BB5D-AC3A1846A4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31AF-A4DF-4614-84D3-16C1F68C4D90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466C-DE7F-4C7E-BB5D-AC3A1846A4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31AF-A4DF-4614-84D3-16C1F68C4D90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466C-DE7F-4C7E-BB5D-AC3A1846A4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E331AF-A4DF-4614-84D3-16C1F68C4D90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E3466C-DE7F-4C7E-BB5D-AC3A1846A4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rot="10800000" flipV="1">
            <a:off x="971600" y="2348880"/>
            <a:ext cx="7359352" cy="93610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/>
              <a:t>OSVĚTIM</a:t>
            </a:r>
            <a:endParaRPr lang="cs-CZ" sz="36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052736"/>
            <a:ext cx="8686800" cy="792088"/>
          </a:xfrm>
        </p:spPr>
        <p:txBody>
          <a:bodyPr>
            <a:normAutofit fontScale="90000"/>
          </a:bodyPr>
          <a:lstStyle/>
          <a:p>
            <a:r>
              <a:rPr lang="cs-CZ" sz="2400" b="1" dirty="0" smtClean="0"/>
              <a:t>  Oběti koncentračního tábora:</a:t>
            </a:r>
            <a:br>
              <a:rPr lang="cs-CZ" sz="2400" b="1" dirty="0" smtClean="0"/>
            </a:br>
            <a:r>
              <a:rPr lang="cs-CZ" sz="2400" b="1" dirty="0" smtClean="0"/>
              <a:t>        </a:t>
            </a:r>
            <a:r>
              <a:rPr lang="cs-CZ" sz="2400" dirty="0" smtClean="0"/>
              <a:t> ( odhadované údaje)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6792"/>
            <a:ext cx="86868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sz="2800" b="1" dirty="0" smtClean="0"/>
              <a:t>     </a:t>
            </a:r>
          </a:p>
          <a:p>
            <a:pPr>
              <a:buNone/>
            </a:pPr>
            <a:r>
              <a:rPr lang="cs-CZ" sz="4600" b="1" dirty="0" smtClean="0"/>
              <a:t> </a:t>
            </a:r>
          </a:p>
          <a:p>
            <a:pPr>
              <a:buNone/>
            </a:pPr>
            <a:r>
              <a:rPr lang="cs-CZ" sz="4600" b="1" dirty="0" smtClean="0"/>
              <a:t>  Do koncentračního tábora bylo deportováno přibližně </a:t>
            </a:r>
            <a:r>
              <a:rPr lang="cs-CZ" sz="4600" b="1" dirty="0" smtClean="0">
                <a:solidFill>
                  <a:srgbClr val="FF0000"/>
                </a:solidFill>
              </a:rPr>
              <a:t>1,3 mil</a:t>
            </a:r>
            <a:r>
              <a:rPr lang="cs-CZ" sz="4600" b="1" dirty="0" smtClean="0"/>
              <a:t>. lidí.</a:t>
            </a:r>
            <a:r>
              <a:rPr lang="cs-CZ" sz="4600" b="1" dirty="0" smtClean="0">
                <a:solidFill>
                  <a:srgbClr val="FF0000"/>
                </a:solidFill>
              </a:rPr>
              <a:t> Z toho bylo asi 1,1 mil. Židů.</a:t>
            </a:r>
          </a:p>
          <a:p>
            <a:pPr>
              <a:buNone/>
            </a:pPr>
            <a:r>
              <a:rPr lang="cs-CZ" sz="4600" b="1" dirty="0" smtClean="0"/>
              <a:t>   </a:t>
            </a:r>
          </a:p>
          <a:p>
            <a:pPr>
              <a:buNone/>
            </a:pPr>
            <a:r>
              <a:rPr lang="cs-CZ" sz="4600" b="1" dirty="0" smtClean="0"/>
              <a:t>    </a:t>
            </a:r>
            <a:r>
              <a:rPr lang="cs-CZ" sz="4600" b="1" dirty="0" smtClean="0">
                <a:solidFill>
                  <a:srgbClr val="FF0000"/>
                </a:solidFill>
              </a:rPr>
              <a:t>Smrt zde nalezl přibližně 1 mil. Židů a asi 100 tisíc lidí dalších národností. </a:t>
            </a:r>
          </a:p>
          <a:p>
            <a:pPr>
              <a:buNone/>
            </a:pPr>
            <a:endParaRPr lang="cs-CZ" sz="1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sz="1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sz="1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sz="1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 smtClean="0"/>
              <a:t>    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  <a:endParaRPr lang="cs-CZ" sz="2300" dirty="0" smtClean="0"/>
          </a:p>
          <a:p>
            <a:pPr>
              <a:buNone/>
            </a:pPr>
            <a:r>
              <a:rPr lang="cs-CZ" sz="2300" dirty="0" smtClean="0"/>
              <a:t>             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Zdroj: </a:t>
            </a:r>
          </a:p>
          <a:p>
            <a:pPr>
              <a:buNone/>
            </a:pPr>
            <a:r>
              <a:rPr lang="cs-CZ" dirty="0" smtClean="0"/>
              <a:t>Vlastní tvorba</a:t>
            </a:r>
          </a:p>
          <a:p>
            <a:pPr>
              <a:buNone/>
            </a:pPr>
            <a:r>
              <a:rPr lang="cs-CZ" smtClean="0"/>
              <a:t>Citace: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Informační materiál </a:t>
            </a:r>
            <a:r>
              <a:rPr lang="cs-CZ" dirty="0" err="1" smtClean="0"/>
              <a:t>Auschwitz-Birkenau</a:t>
            </a:r>
            <a:r>
              <a:rPr lang="cs-CZ" dirty="0" smtClean="0"/>
              <a:t>, vydalo </a:t>
            </a:r>
            <a:r>
              <a:rPr lang="cs-CZ" dirty="0" err="1" smtClean="0"/>
              <a:t>Panstwowe</a:t>
            </a:r>
            <a:r>
              <a:rPr lang="cs-CZ" dirty="0" smtClean="0"/>
              <a:t> muzeu </a:t>
            </a:r>
            <a:r>
              <a:rPr lang="cs-CZ" dirty="0" err="1" smtClean="0"/>
              <a:t>Auschwitz</a:t>
            </a:r>
            <a:r>
              <a:rPr lang="cs-CZ" dirty="0" smtClean="0"/>
              <a:t> –</a:t>
            </a:r>
            <a:r>
              <a:rPr lang="cs-CZ" dirty="0" err="1" smtClean="0"/>
              <a:t>Birkenau</a:t>
            </a:r>
            <a:r>
              <a:rPr lang="cs-CZ" dirty="0" smtClean="0"/>
              <a:t>, </a:t>
            </a:r>
            <a:r>
              <a:rPr lang="cs-CZ" dirty="0" err="1" smtClean="0"/>
              <a:t>Oswiecim</a:t>
            </a:r>
            <a:r>
              <a:rPr lang="cs-CZ" dirty="0" smtClean="0"/>
              <a:t> 2011, www.auschwitz.org.pl </a:t>
            </a:r>
          </a:p>
          <a:p>
            <a:pPr>
              <a:buNone/>
            </a:pPr>
            <a:r>
              <a:rPr lang="cs-CZ" dirty="0" smtClean="0"/>
              <a:t>Anotace:</a:t>
            </a:r>
          </a:p>
          <a:p>
            <a:pPr>
              <a:buNone/>
            </a:pPr>
            <a:r>
              <a:rPr lang="cs-CZ" dirty="0" smtClean="0"/>
              <a:t>Žáci se seznámí s nejhrůznějším koncentračním táborem 2. světové války. Pochopí význam slova holocaust. Jsou vedeni k odsouzení jakékoliv rasové nesnášenlivosti.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Koncentrační tábor Osvětim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Tento tábor je také znám pod německým názvem </a:t>
            </a:r>
            <a:r>
              <a:rPr lang="cs-CZ" dirty="0" err="1" smtClean="0"/>
              <a:t>Auschwitz</a:t>
            </a:r>
            <a:r>
              <a:rPr lang="cs-CZ" dirty="0" smtClean="0"/>
              <a:t>-</a:t>
            </a:r>
            <a:r>
              <a:rPr lang="cs-CZ" dirty="0" err="1" smtClean="0"/>
              <a:t>Birkenau</a:t>
            </a:r>
            <a:r>
              <a:rPr lang="cs-CZ" dirty="0" smtClean="0"/>
              <a:t>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Tábor se stal pro svět symbolem holocaustu, genocidy a teroru.</a:t>
            </a:r>
          </a:p>
          <a:p>
            <a:r>
              <a:rPr lang="cs-CZ" dirty="0" smtClean="0"/>
              <a:t>Koncentrační tábor  vznikl v polovině roku 1940 na předměstí polského města Osvětim.</a:t>
            </a:r>
          </a:p>
          <a:p>
            <a:r>
              <a:rPr lang="cs-CZ" dirty="0" smtClean="0"/>
              <a:t>Původně byl zřízen pro polské politické vězně, neboť stávající kapacita věznic již nestačila.</a:t>
            </a:r>
          </a:p>
          <a:p>
            <a:endParaRPr lang="cs-CZ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Vstupní brána do Osvětimi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ilena\Desktop\2011-12-11 osvětim\osvětim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68761"/>
            <a:ext cx="6840760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Od roku 1942 se koncentrační tábor stal </a:t>
            </a:r>
            <a:r>
              <a:rPr lang="cs-CZ" dirty="0" smtClean="0">
                <a:solidFill>
                  <a:srgbClr val="FF0000"/>
                </a:solidFill>
              </a:rPr>
              <a:t>největším </a:t>
            </a:r>
            <a:r>
              <a:rPr lang="cs-CZ" dirty="0" smtClean="0"/>
              <a:t>střediskem</a:t>
            </a:r>
            <a:r>
              <a:rPr lang="cs-CZ" dirty="0" smtClean="0">
                <a:solidFill>
                  <a:srgbClr val="FF0000"/>
                </a:solidFill>
              </a:rPr>
              <a:t> vyvražďování Židů. </a:t>
            </a:r>
            <a:r>
              <a:rPr lang="cs-CZ" dirty="0" smtClean="0"/>
              <a:t>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 Kromě Židů byli do Osvětimi transportováni také lidé z okupovaných území, sovětští váleční zajatci a Rómové.</a:t>
            </a:r>
          </a:p>
          <a:p>
            <a:pPr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pPr>
              <a:buNone/>
            </a:pPr>
            <a:endParaRPr lang="cs-CZ" dirty="0" smtClean="0">
              <a:solidFill>
                <a:srgbClr val="00206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Koncentrační tábor se skládal ze 3 částí: </a:t>
            </a:r>
            <a:r>
              <a:rPr lang="cs-CZ" dirty="0" err="1" smtClean="0">
                <a:solidFill>
                  <a:srgbClr val="FF0000"/>
                </a:solidFill>
              </a:rPr>
              <a:t>Auschwitz</a:t>
            </a:r>
            <a:r>
              <a:rPr lang="cs-CZ" dirty="0" smtClean="0">
                <a:solidFill>
                  <a:srgbClr val="FF0000"/>
                </a:solidFill>
              </a:rPr>
              <a:t> I</a:t>
            </a:r>
            <a:r>
              <a:rPr lang="cs-CZ" dirty="0" smtClean="0"/>
              <a:t>. ( kapacita cca 15 000-20 000 vězňů).                                                       </a:t>
            </a:r>
            <a:r>
              <a:rPr lang="cs-CZ" dirty="0" err="1" smtClean="0">
                <a:solidFill>
                  <a:srgbClr val="FF0000"/>
                </a:solidFill>
              </a:rPr>
              <a:t>Auschwitz</a:t>
            </a:r>
            <a:r>
              <a:rPr lang="cs-CZ" dirty="0" smtClean="0">
                <a:solidFill>
                  <a:srgbClr val="FF0000"/>
                </a:solidFill>
              </a:rPr>
              <a:t> II.- </a:t>
            </a:r>
            <a:r>
              <a:rPr lang="cs-CZ" dirty="0" err="1" smtClean="0">
                <a:solidFill>
                  <a:srgbClr val="FF0000"/>
                </a:solidFill>
              </a:rPr>
              <a:t>Birkenau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 kapacita cca 90 000 vězňů) u obce </a:t>
            </a:r>
            <a:r>
              <a:rPr lang="cs-CZ" dirty="0" err="1" smtClean="0"/>
              <a:t>Brezinka</a:t>
            </a:r>
            <a:r>
              <a:rPr lang="cs-CZ" dirty="0" smtClean="0"/>
              <a:t> 3 km od Osvětimi, zde bylo zavražděno nejvíce Židů.           </a:t>
            </a:r>
          </a:p>
          <a:p>
            <a:pPr>
              <a:buNone/>
            </a:pPr>
            <a:r>
              <a:rPr lang="cs-CZ" dirty="0" smtClean="0"/>
              <a:t>    </a:t>
            </a:r>
            <a:r>
              <a:rPr lang="cs-CZ" dirty="0" err="1" smtClean="0">
                <a:solidFill>
                  <a:srgbClr val="FF0000"/>
                </a:solidFill>
              </a:rPr>
              <a:t>Auschwitz</a:t>
            </a:r>
            <a:r>
              <a:rPr lang="cs-CZ" dirty="0" smtClean="0">
                <a:solidFill>
                  <a:srgbClr val="FF0000"/>
                </a:solidFill>
              </a:rPr>
              <a:t> III.-</a:t>
            </a:r>
            <a:r>
              <a:rPr lang="cs-CZ" dirty="0" err="1" smtClean="0">
                <a:solidFill>
                  <a:srgbClr val="FF0000"/>
                </a:solidFill>
              </a:rPr>
              <a:t>Monowitz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 kapacita cca 11 000 vězňů) , vězni pracovali v závodě na výrobu syntetické gumy a benzínu.</a:t>
            </a:r>
          </a:p>
          <a:p>
            <a:endParaRPr lang="cs-CZ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sz="2700" b="1" dirty="0" smtClean="0"/>
              <a:t>Němci vězně pečlivě rozlišovali různými značkami: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     -političtí vězni                    </a:t>
            </a:r>
          </a:p>
          <a:p>
            <a:pPr>
              <a:buNone/>
            </a:pPr>
            <a:r>
              <a:rPr lang="cs-CZ" dirty="0" smtClean="0"/>
              <a:t>     - asociální vězni </a:t>
            </a:r>
          </a:p>
          <a:p>
            <a:pPr>
              <a:buNone/>
            </a:pPr>
            <a:r>
              <a:rPr lang="cs-CZ" dirty="0" smtClean="0"/>
              <a:t>     -kriminální vězni                </a:t>
            </a:r>
          </a:p>
          <a:p>
            <a:pPr>
              <a:buNone/>
            </a:pPr>
            <a:r>
              <a:rPr lang="cs-CZ" dirty="0" smtClean="0"/>
              <a:t>SU – sovětští váleční zajatci     </a:t>
            </a:r>
          </a:p>
          <a:p>
            <a:pPr>
              <a:buNone/>
            </a:pPr>
            <a:r>
              <a:rPr lang="cs-CZ" dirty="0" smtClean="0"/>
              <a:t>EH – vězni na převýchovu              </a:t>
            </a:r>
          </a:p>
          <a:p>
            <a:pPr>
              <a:buNone/>
            </a:pPr>
            <a:r>
              <a:rPr lang="cs-CZ" dirty="0" smtClean="0"/>
              <a:t>PH – policejní vězni</a:t>
            </a:r>
          </a:p>
          <a:p>
            <a:pPr>
              <a:buNone/>
            </a:pPr>
            <a:r>
              <a:rPr lang="cs-CZ" dirty="0" smtClean="0"/>
              <a:t>       - homosexuálové</a:t>
            </a:r>
          </a:p>
          <a:p>
            <a:pPr>
              <a:buNone/>
            </a:pPr>
            <a:r>
              <a:rPr lang="cs-CZ" dirty="0" smtClean="0"/>
              <a:t>       - Svědkové Jehovovi </a:t>
            </a:r>
          </a:p>
          <a:p>
            <a:pPr>
              <a:buNone/>
            </a:pPr>
            <a:r>
              <a:rPr lang="cs-CZ" dirty="0" smtClean="0"/>
              <a:t>       - Židé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5" name="Rovnoramenný trojúhelník 4"/>
          <p:cNvSpPr/>
          <p:nvPr/>
        </p:nvSpPr>
        <p:spPr>
          <a:xfrm rot="10800000">
            <a:off x="467544" y="1340768"/>
            <a:ext cx="432048" cy="50405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ovnoramenný trojúhelník 5"/>
          <p:cNvSpPr/>
          <p:nvPr/>
        </p:nvSpPr>
        <p:spPr>
          <a:xfrm rot="10800000">
            <a:off x="395536" y="1916832"/>
            <a:ext cx="432048" cy="504056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ovnoramenný trojúhelník 6"/>
          <p:cNvSpPr/>
          <p:nvPr/>
        </p:nvSpPr>
        <p:spPr>
          <a:xfrm rot="10800000">
            <a:off x="395536" y="2492896"/>
            <a:ext cx="432048" cy="504056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ovnoramenný trojúhelník 7"/>
          <p:cNvSpPr/>
          <p:nvPr/>
        </p:nvSpPr>
        <p:spPr>
          <a:xfrm rot="10800000">
            <a:off x="467544" y="5013176"/>
            <a:ext cx="432048" cy="504056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ovnoramenný trojúhelník 8"/>
          <p:cNvSpPr/>
          <p:nvPr/>
        </p:nvSpPr>
        <p:spPr>
          <a:xfrm rot="10800000">
            <a:off x="467544" y="4437112"/>
            <a:ext cx="432048" cy="504056"/>
          </a:xfrm>
          <a:prstGeom prst="triangle">
            <a:avLst/>
          </a:prstGeom>
          <a:solidFill>
            <a:srgbClr val="F25C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6cípá hvězda 13"/>
          <p:cNvSpPr/>
          <p:nvPr/>
        </p:nvSpPr>
        <p:spPr>
          <a:xfrm>
            <a:off x="539552" y="5589240"/>
            <a:ext cx="576064" cy="64807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roku 1942 přijížděly do Osvětimi transporty evropských Židů. Po příjezdu byli lidé rozděleni lékaři na osoby staré, nemocné, práce schopné, těhotné ženy a děti.</a:t>
            </a:r>
          </a:p>
          <a:p>
            <a:r>
              <a:rPr lang="cs-CZ" dirty="0" smtClean="0"/>
              <a:t> Jejich evidencí se již nacisté nezabývali, neboť všichni byli určeni k okamžité nebo postupné likvidaci.</a:t>
            </a:r>
            <a:endParaRPr lang="cs-CZ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434264" cy="838200"/>
          </a:xfrm>
        </p:spPr>
        <p:txBody>
          <a:bodyPr>
            <a:normAutofit fontScale="90000"/>
          </a:bodyPr>
          <a:lstStyle/>
          <a:p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       Seznam transportů Židů podle zemí:</a:t>
            </a:r>
            <a:br>
              <a:rPr lang="cs-CZ" sz="2400" b="1" dirty="0" smtClean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2800" b="1" dirty="0" smtClean="0"/>
              <a:t>Maďarsko                                     438 tisíc</a:t>
            </a:r>
          </a:p>
          <a:p>
            <a:pPr>
              <a:buNone/>
            </a:pPr>
            <a:r>
              <a:rPr lang="cs-CZ" sz="2800" b="1" dirty="0" smtClean="0"/>
              <a:t> Polsko                                          300 tisíc</a:t>
            </a:r>
          </a:p>
          <a:p>
            <a:pPr>
              <a:buNone/>
            </a:pPr>
            <a:r>
              <a:rPr lang="cs-CZ" sz="2800" b="1" dirty="0" smtClean="0"/>
              <a:t> Francie                                           69 tisíc</a:t>
            </a:r>
          </a:p>
          <a:p>
            <a:pPr>
              <a:buNone/>
            </a:pPr>
            <a:r>
              <a:rPr lang="cs-CZ" sz="2800" b="1" dirty="0" smtClean="0"/>
              <a:t> Holandsko                                     60 tisíc</a:t>
            </a:r>
          </a:p>
          <a:p>
            <a:pPr>
              <a:buNone/>
            </a:pPr>
            <a:r>
              <a:rPr lang="cs-CZ" sz="2800" b="1" dirty="0" smtClean="0"/>
              <a:t> Řecko                                             55 tisíc</a:t>
            </a:r>
          </a:p>
          <a:p>
            <a:pPr>
              <a:buNone/>
            </a:pPr>
            <a:r>
              <a:rPr lang="cs-CZ" sz="2800" b="1" dirty="0" smtClean="0"/>
              <a:t> Čechy                                             46 tisíc</a:t>
            </a:r>
          </a:p>
          <a:p>
            <a:pPr>
              <a:buNone/>
            </a:pPr>
            <a:r>
              <a:rPr lang="cs-CZ" sz="2800" b="1" dirty="0" smtClean="0"/>
              <a:t> Slovensko                                      27 tisíc</a:t>
            </a:r>
          </a:p>
          <a:p>
            <a:pPr>
              <a:buNone/>
            </a:pPr>
            <a:r>
              <a:rPr lang="cs-CZ" sz="2800" b="1" dirty="0" smtClean="0"/>
              <a:t> Belgie                                             25 tisíc</a:t>
            </a:r>
          </a:p>
          <a:p>
            <a:pPr>
              <a:buNone/>
            </a:pPr>
            <a:r>
              <a:rPr lang="cs-CZ" sz="2800" b="1" dirty="0" smtClean="0"/>
              <a:t> Německo a Rakousko                  23 tisíc</a:t>
            </a:r>
          </a:p>
          <a:p>
            <a:pPr>
              <a:buNone/>
            </a:pPr>
            <a:r>
              <a:rPr lang="cs-CZ" sz="2800" b="1" dirty="0" smtClean="0"/>
              <a:t>Jugoslávie                                      10 tisíc</a:t>
            </a:r>
          </a:p>
          <a:p>
            <a:pPr>
              <a:buNone/>
            </a:pPr>
            <a:r>
              <a:rPr lang="cs-CZ" sz="2800" b="1" dirty="0" smtClean="0"/>
              <a:t>Itálie                                                 7,5 tisíce</a:t>
            </a:r>
          </a:p>
          <a:p>
            <a:pPr>
              <a:buNone/>
            </a:pPr>
            <a:r>
              <a:rPr lang="cs-CZ" sz="2800" b="1" dirty="0" smtClean="0"/>
              <a:t>Lotyšsko                                           1 tisíc</a:t>
            </a:r>
          </a:p>
          <a:p>
            <a:pPr>
              <a:buNone/>
            </a:pPr>
            <a:r>
              <a:rPr lang="cs-CZ" sz="2800" b="1" dirty="0" smtClean="0"/>
              <a:t>Norsko                                                 690</a:t>
            </a:r>
          </a:p>
          <a:p>
            <a:pPr>
              <a:buNone/>
            </a:pPr>
            <a:r>
              <a:rPr lang="cs-CZ" sz="2800" b="1" dirty="0" smtClean="0"/>
              <a:t>Neurčená místa a přesun z KL     34 tisíc</a:t>
            </a:r>
          </a:p>
          <a:p>
            <a:pPr>
              <a:buNone/>
            </a:pPr>
            <a:r>
              <a:rPr lang="cs-CZ" sz="2800" b="1" dirty="0" smtClean="0"/>
              <a:t>_________________________________________________________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Celkem                                        1,1 mil. lidí             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Koncentrační tábor byl osvobozen </a:t>
            </a:r>
            <a:r>
              <a:rPr lang="cs-CZ" dirty="0" smtClean="0"/>
              <a:t>Rudou armádou</a:t>
            </a:r>
            <a:r>
              <a:rPr lang="cs-CZ" dirty="0" smtClean="0">
                <a:solidFill>
                  <a:srgbClr val="FF0000"/>
                </a:solidFill>
              </a:rPr>
              <a:t> 27.ledna 1945.</a:t>
            </a:r>
          </a:p>
          <a:p>
            <a:r>
              <a:rPr lang="cs-CZ" dirty="0" smtClean="0"/>
              <a:t>Těsně před příchodem armády vězně schopné pochodu evakuovali do vnitrozemí říše.</a:t>
            </a:r>
          </a:p>
          <a:p>
            <a:r>
              <a:rPr lang="cs-CZ" dirty="0" smtClean="0"/>
              <a:t>V táboře zůstalo asi 7 000 na smrt  vyčerpaných vězňů.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187</TotalTime>
  <Words>450</Words>
  <Application>Microsoft Office PowerPoint</Application>
  <PresentationFormat>Předvádění na obrazovce (4:3)</PresentationFormat>
  <Paragraphs>81</Paragraphs>
  <Slides>11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Cesta</vt:lpstr>
      <vt:lpstr>Snímek 1</vt:lpstr>
      <vt:lpstr>Koncentrační tábor Osvětim</vt:lpstr>
      <vt:lpstr>Vstupní brána do Osvětimi</vt:lpstr>
      <vt:lpstr>Snímek 4</vt:lpstr>
      <vt:lpstr>Snímek 5</vt:lpstr>
      <vt:lpstr>Němci vězně pečlivě rozlišovali různými značkami: </vt:lpstr>
      <vt:lpstr>Snímek 7</vt:lpstr>
      <vt:lpstr>        Seznam transportů Židů podle zemí: </vt:lpstr>
      <vt:lpstr>Snímek 9</vt:lpstr>
      <vt:lpstr>  Oběti koncentračního tábora:          ( odhadované údaje)</vt:lpstr>
      <vt:lpstr>Snímek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Milena</dc:creator>
  <cp:lastModifiedBy>Mathyas</cp:lastModifiedBy>
  <cp:revision>37</cp:revision>
  <cp:lastPrinted>2012-02-13T07:58:43Z</cp:lastPrinted>
  <dcterms:created xsi:type="dcterms:W3CDTF">2011-10-30T20:12:14Z</dcterms:created>
  <dcterms:modified xsi:type="dcterms:W3CDTF">2017-02-26T15:40:37Z</dcterms:modified>
</cp:coreProperties>
</file>