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3" r:id="rId8"/>
    <p:sldId id="266" r:id="rId9"/>
    <p:sldId id="259" r:id="rId10"/>
    <p:sldId id="27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D7BDF2-4302-426A-BC15-042F73954F5C}" type="datetimeFigureOut">
              <a:rPr lang="cs-CZ" smtClean="0"/>
              <a:pPr/>
              <a:t>17.4.2016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47D60E-2FF1-4062-A4A0-B48C25AB5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jiny.ceskatelevize.cz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Honzik_vit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7575" y="404664"/>
            <a:ext cx="7772400" cy="1780108"/>
          </a:xfrm>
        </p:spPr>
        <p:txBody>
          <a:bodyPr/>
          <a:lstStyle/>
          <a:p>
            <a:r>
              <a:rPr lang="cs-CZ" dirty="0" smtClean="0"/>
              <a:t>KAREL IV.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9264"/>
            <a:ext cx="2248351" cy="328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citel\AppData\Local\Microsoft\Windows\Temporary Internet Files\Content.IE5\IKMPFHZ2\MC9003255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225" y="4986223"/>
            <a:ext cx="1797710" cy="18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4553775" y="4509120"/>
            <a:ext cx="3042561" cy="1412991"/>
          </a:xfrm>
          <a:prstGeom prst="wedgeEllipseCallout">
            <a:avLst>
              <a:gd name="adj1" fmla="val 41661"/>
              <a:gd name="adj2" fmla="val 57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Ahoj, jsem Váš průvodce touto prezentací.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7824" y="6234718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 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26053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Obr. 5.: </a:t>
            </a:r>
            <a:r>
              <a:rPr lang="cs-CZ" dirty="0">
                <a:solidFill>
                  <a:schemeClr val="tx1"/>
                </a:solidFill>
              </a:rPr>
              <a:t>MICHAELSANDERS. </a:t>
            </a:r>
            <a:r>
              <a:rPr lang="cs-CZ" dirty="0" err="1">
                <a:solidFill>
                  <a:schemeClr val="tx1"/>
                </a:solidFill>
              </a:rPr>
              <a:t>Wikimedia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commons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: Anna_von_der_Pfalz.jpg: </a:t>
            </a:r>
            <a:r>
              <a:rPr lang="en-US" dirty="0">
                <a:solidFill>
                  <a:schemeClr val="tx1"/>
                </a:solidFill>
              </a:rPr>
              <a:t>[On line]. 200</a:t>
            </a:r>
            <a:r>
              <a:rPr lang="cs-CZ" dirty="0">
                <a:solidFill>
                  <a:schemeClr val="tx1"/>
                </a:solidFill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 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upload.wikimedia.org/wikipedia/commons/d/d0/Anna_von_der_Pfalz.jpg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Licence: Public </a:t>
            </a:r>
            <a:r>
              <a:rPr lang="cs-CZ" dirty="0" err="1" smtClean="0">
                <a:solidFill>
                  <a:schemeClr val="tx1"/>
                </a:solidFill>
              </a:rPr>
              <a:t>domain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Obr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smtClean="0">
                <a:solidFill>
                  <a:schemeClr val="tx1"/>
                </a:solidFill>
              </a:rPr>
              <a:t>6.: </a:t>
            </a:r>
            <a:r>
              <a:rPr lang="cs-CZ" dirty="0">
                <a:solidFill>
                  <a:schemeClr val="tx1"/>
                </a:solidFill>
              </a:rPr>
              <a:t>MICHAELSANDERS. </a:t>
            </a:r>
            <a:r>
              <a:rPr lang="cs-CZ" dirty="0" err="1">
                <a:solidFill>
                  <a:schemeClr val="tx1"/>
                </a:solidFill>
              </a:rPr>
              <a:t>Wikimedia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commons</a:t>
            </a:r>
            <a:r>
              <a:rPr lang="cs-CZ" dirty="0" smtClean="0">
                <a:solidFill>
                  <a:schemeClr val="tx1"/>
                </a:solidFill>
              </a:rPr>
              <a:t>: Anna_von_Schweidnitz.jpg</a:t>
            </a:r>
            <a:r>
              <a:rPr lang="cs-CZ" dirty="0">
                <a:solidFill>
                  <a:schemeClr val="tx1"/>
                </a:solidFill>
              </a:rPr>
              <a:t> : </a:t>
            </a:r>
            <a:r>
              <a:rPr lang="en-US" dirty="0">
                <a:solidFill>
                  <a:schemeClr val="tx1"/>
                </a:solidFill>
              </a:rPr>
              <a:t>[On line]. </a:t>
            </a:r>
            <a:r>
              <a:rPr lang="en-US" dirty="0" smtClean="0">
                <a:solidFill>
                  <a:schemeClr val="tx1"/>
                </a:solidFill>
              </a:rPr>
              <a:t>200</a:t>
            </a:r>
            <a:r>
              <a:rPr lang="cs-CZ" dirty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cs.wikipedia.org/wiki/Soubor:Anna_von_Schweidnitz.jpg Licence: Public </a:t>
            </a:r>
            <a:r>
              <a:rPr lang="cs-CZ" dirty="0" err="1" smtClean="0">
                <a:solidFill>
                  <a:schemeClr val="tx1"/>
                </a:solidFill>
              </a:rPr>
              <a:t>domain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Obr. </a:t>
            </a:r>
            <a:r>
              <a:rPr lang="cs-CZ" dirty="0" smtClean="0">
                <a:solidFill>
                  <a:schemeClr val="tx1"/>
                </a:solidFill>
              </a:rPr>
              <a:t>7.: </a:t>
            </a:r>
            <a:r>
              <a:rPr lang="cs-CZ" dirty="0">
                <a:solidFill>
                  <a:schemeClr val="tx1"/>
                </a:solidFill>
              </a:rPr>
              <a:t>MICHAELSANDERS. </a:t>
            </a:r>
            <a:r>
              <a:rPr lang="cs-CZ" dirty="0" err="1">
                <a:solidFill>
                  <a:schemeClr val="tx1"/>
                </a:solidFill>
              </a:rPr>
              <a:t>Wikimedia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commons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>
                <a:solidFill>
                  <a:schemeClr val="tx1"/>
                </a:solidFill>
              </a:rPr>
              <a:t>Eliška </a:t>
            </a:r>
            <a:r>
              <a:rPr lang="cs-CZ" dirty="0" smtClean="0">
                <a:solidFill>
                  <a:schemeClr val="tx1"/>
                </a:solidFill>
              </a:rPr>
              <a:t>Pomořanská.jpg: </a:t>
            </a:r>
            <a:r>
              <a:rPr lang="en-US" dirty="0">
                <a:solidFill>
                  <a:schemeClr val="tx1"/>
                </a:solidFill>
              </a:rPr>
              <a:t>[On line]. 200</a:t>
            </a:r>
            <a:r>
              <a:rPr lang="cs-CZ" dirty="0">
                <a:solidFill>
                  <a:schemeClr val="tx1"/>
                </a:solidFill>
              </a:rPr>
              <a:t>7</a:t>
            </a:r>
            <a:r>
              <a:rPr lang="en-US" dirty="0">
                <a:solidFill>
                  <a:schemeClr val="tx1"/>
                </a:solidFill>
              </a:rPr>
              <a:t> 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cs.wikipedia.org/wiki/Soubor:Eli%C5%A1ka_Pomo%C5%99ansk%C3%A1.jpg</a:t>
            </a:r>
            <a:r>
              <a:rPr lang="cs-CZ" dirty="0">
                <a:solidFill>
                  <a:schemeClr val="tx1"/>
                </a:solidFill>
              </a:rPr>
              <a:t> Licence: Public </a:t>
            </a:r>
            <a:r>
              <a:rPr lang="cs-CZ" dirty="0" err="1" smtClean="0">
                <a:solidFill>
                  <a:schemeClr val="tx1"/>
                </a:solidFill>
              </a:rPr>
              <a:t>domain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Clipart</a:t>
            </a:r>
            <a:r>
              <a:rPr lang="cs-CZ" dirty="0" smtClean="0">
                <a:solidFill>
                  <a:schemeClr val="tx1"/>
                </a:solidFill>
              </a:rPr>
              <a:t> lev: WWW.office.com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28262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Karlovi rodiče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8575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4"/>
            <a:ext cx="2854288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6150495"/>
            <a:ext cx="35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Jan Lucemburský (Obr. 2.)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580112" y="6163426"/>
            <a:ext cx="371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Eliška Přemyslovna (Obr. 3)</a:t>
            </a:r>
            <a:endParaRPr lang="cs-CZ" sz="2400" dirty="0"/>
          </a:p>
        </p:txBody>
      </p:sp>
      <p:sp>
        <p:nvSpPr>
          <p:cNvPr id="5" name="Srdce 4"/>
          <p:cNvSpPr/>
          <p:nvPr/>
        </p:nvSpPr>
        <p:spPr>
          <a:xfrm>
            <a:off x="3779912" y="3429000"/>
            <a:ext cx="1562472" cy="140610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0812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816423"/>
          </a:xfrm>
        </p:spPr>
        <p:txBody>
          <a:bodyPr>
            <a:normAutofit/>
          </a:bodyPr>
          <a:lstStyle/>
          <a:p>
            <a:r>
              <a:rPr lang="cs-CZ" dirty="0" smtClean="0"/>
              <a:t>Pojmenován Václav</a:t>
            </a:r>
          </a:p>
          <a:p>
            <a:r>
              <a:rPr lang="cs-CZ" dirty="0" smtClean="0"/>
              <a:t>Odvezen od matky a ukrýván na hradě Loket a Křivoklát.</a:t>
            </a:r>
          </a:p>
          <a:p>
            <a:r>
              <a:rPr lang="cs-CZ" dirty="0" smtClean="0"/>
              <a:t>Vychován ve Francii, kde přijal jméno Karel.</a:t>
            </a:r>
          </a:p>
          <a:p>
            <a:r>
              <a:rPr lang="cs-CZ" dirty="0" smtClean="0"/>
              <a:t>Oženěn v sedmi letech s Blankou z </a:t>
            </a:r>
            <a:r>
              <a:rPr lang="cs-CZ" dirty="0" err="1" smtClean="0"/>
              <a:t>Valois</a:t>
            </a:r>
            <a:r>
              <a:rPr lang="cs-CZ" dirty="0" smtClean="0"/>
              <a:t>.</a:t>
            </a:r>
          </a:p>
          <a:p>
            <a:r>
              <a:rPr lang="cs-CZ" dirty="0" smtClean="0"/>
              <a:t>Ve 14 letech poslán do Itálie, kde zastupoval otce a svedl první bitvu.</a:t>
            </a:r>
          </a:p>
          <a:p>
            <a:r>
              <a:rPr lang="cs-CZ" dirty="0" smtClean="0"/>
              <a:t>V sedmnácti se vrací do Čech a musí se naučit náš jazyk.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5484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8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Obnovil pořádek v Čechách, trestal zločiny</a:t>
            </a:r>
          </a:p>
          <a:p>
            <a:r>
              <a:rPr lang="cs-CZ" dirty="0" smtClean="0"/>
              <a:t>Zřídil v Praze arcibiskupství, první arcibiskup  Arnošt z Pardubic</a:t>
            </a:r>
          </a:p>
          <a:p>
            <a:r>
              <a:rPr lang="cs-CZ" dirty="0" smtClean="0"/>
              <a:t>Zvolen císařem</a:t>
            </a:r>
          </a:p>
          <a:p>
            <a:r>
              <a:rPr lang="cs-CZ" dirty="0" smtClean="0"/>
              <a:t>Nechal postavit Nové Město pražské, katedrálu sv. Víta, hrad Karlštejn (na ochranu císařských korunovačních klenotů), Karlův most a v Praze založil univerzitu, dnešní Karlova.</a:t>
            </a:r>
          </a:p>
          <a:p>
            <a:r>
              <a:rPr lang="cs-CZ" dirty="0" smtClean="0"/>
              <a:t>Napsal svůj životopis Vita Caroli</a:t>
            </a:r>
          </a:p>
          <a:p>
            <a:r>
              <a:rPr lang="cs-CZ" dirty="0"/>
              <a:t>uměl německy, francouzsky, latinsky a italsky (česky se znovu naučil až po svém návratu do země roku </a:t>
            </a:r>
            <a:r>
              <a:rPr lang="cs-CZ" dirty="0" smtClean="0"/>
              <a:t>1333)</a:t>
            </a:r>
          </a:p>
          <a:p>
            <a:r>
              <a:rPr lang="cs-CZ" dirty="0" smtClean="0"/>
              <a:t>Jeho neznámějšími potomky jsou Zikmund a Václav IV.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Karel IV. – Otec vlasti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5841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Manželky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016224" cy="339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7333" y="5661248"/>
            <a:ext cx="1860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Blanka z </a:t>
            </a:r>
            <a:r>
              <a:rPr lang="cs-CZ" sz="2000" b="1" dirty="0" err="1" smtClean="0"/>
              <a:t>Valois</a:t>
            </a:r>
            <a:endParaRPr lang="cs-CZ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283" y="2028346"/>
            <a:ext cx="2023804" cy="33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27018" y="5661248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Anna Falcká</a:t>
            </a:r>
            <a:endParaRPr lang="cs-CZ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810" y="1988840"/>
            <a:ext cx="1953411" cy="33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36819" y="5644635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Anna Svídnická</a:t>
            </a:r>
            <a:endParaRPr lang="cs-CZ" sz="20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724" y="1988840"/>
            <a:ext cx="1975093" cy="33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749007" y="5678179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Eliška Pomořanská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19" y="533251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 4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83724" y="5338351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 7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85118" y="5332517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 6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466283" y="5398116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 5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3061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r>
              <a:rPr lang="cs-CZ" dirty="0" smtClean="0"/>
              <a:t>Katedrála sv. Víta</a:t>
            </a:r>
            <a:endParaRPr lang="cs-CZ" dirty="0"/>
          </a:p>
        </p:txBody>
      </p:sp>
      <p:pic>
        <p:nvPicPr>
          <p:cNvPr id="4098" name="Picture 2" descr="C:\Users\ucitel\AppData\Local\Microsoft\Windows\Temporary Internet Files\Content.IE5\6ZOVYQ34\MP9004071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77" y="1052736"/>
            <a:ext cx="412474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60080" y="1052736"/>
            <a:ext cx="44839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Stavitelé Matyáš z </a:t>
            </a:r>
            <a:r>
              <a:rPr lang="cs-CZ" sz="2800" dirty="0" err="1" smtClean="0"/>
              <a:t>Arassu</a:t>
            </a:r>
            <a:r>
              <a:rPr lang="cs-CZ" sz="2800" dirty="0" smtClean="0"/>
              <a:t>,</a:t>
            </a:r>
          </a:p>
          <a:p>
            <a:r>
              <a:rPr lang="cs-CZ" sz="2800" dirty="0" smtClean="0"/>
              <a:t>Petr Parléř</a:t>
            </a:r>
          </a:p>
          <a:p>
            <a:r>
              <a:rPr lang="cs-CZ" sz="2800" dirty="0" smtClean="0"/>
              <a:t>Postavena v gotickém slohu</a:t>
            </a:r>
          </a:p>
          <a:p>
            <a:r>
              <a:rPr lang="cs-CZ" sz="2800" dirty="0" smtClean="0"/>
              <a:t>Místo posledního odpočinku</a:t>
            </a:r>
          </a:p>
          <a:p>
            <a:r>
              <a:rPr lang="cs-CZ" sz="2800" dirty="0" smtClean="0"/>
              <a:t>Karla IV. a jeho manželek.</a:t>
            </a:r>
          </a:p>
          <a:p>
            <a:r>
              <a:rPr lang="cs-CZ" sz="2800" dirty="0" smtClean="0"/>
              <a:t>Jsou zde uschovány</a:t>
            </a:r>
          </a:p>
          <a:p>
            <a:r>
              <a:rPr lang="cs-CZ" sz="2800" dirty="0"/>
              <a:t>k</a:t>
            </a:r>
            <a:r>
              <a:rPr lang="cs-CZ" sz="2800" dirty="0" smtClean="0"/>
              <a:t>orunovační klenoty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5277" y="631282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www.office.com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452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76914"/>
              </p:ext>
            </p:extLst>
          </p:nvPr>
        </p:nvGraphicFramePr>
        <p:xfrm>
          <a:off x="179512" y="188640"/>
          <a:ext cx="8964488" cy="6480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16201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Napiš alespoň tři </a:t>
                      </a:r>
                      <a:r>
                        <a:rPr lang="cs-CZ" sz="2000" b="1" kern="50" dirty="0" smtClean="0">
                          <a:effectLst/>
                        </a:rPr>
                        <a:t>jména</a:t>
                      </a:r>
                      <a:r>
                        <a:rPr lang="cs-CZ" sz="2000" b="1" kern="50" baseline="0" dirty="0" smtClean="0">
                          <a:effectLst/>
                        </a:rPr>
                        <a:t> manželek</a:t>
                      </a:r>
                      <a:r>
                        <a:rPr lang="cs-CZ" sz="2000" b="1" kern="50" dirty="0" smtClean="0">
                          <a:effectLst/>
                        </a:rPr>
                        <a:t> </a:t>
                      </a:r>
                      <a:r>
                        <a:rPr lang="cs-CZ" sz="2000" b="1" kern="50" dirty="0">
                          <a:effectLst/>
                        </a:rPr>
                        <a:t>Karla </a:t>
                      </a:r>
                      <a:r>
                        <a:rPr lang="cs-CZ" sz="2000" b="1" kern="50" dirty="0" smtClean="0">
                          <a:effectLst/>
                        </a:rPr>
                        <a:t>IV.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Kdo byl otec a matka Karla IV.?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 smtClean="0">
                          <a:effectLst/>
                        </a:rPr>
                        <a:t>Kde</a:t>
                      </a:r>
                      <a:r>
                        <a:rPr lang="cs-CZ" sz="2000" b="1" kern="50" baseline="0" dirty="0" smtClean="0">
                          <a:effectLst/>
                        </a:rPr>
                        <a:t> byl Karel IV. vychován</a:t>
                      </a:r>
                      <a:r>
                        <a:rPr lang="cs-CZ" sz="2000" b="1" kern="50" dirty="0" smtClean="0">
                          <a:effectLst/>
                        </a:rPr>
                        <a:t>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kern="50" dirty="0" smtClean="0">
                          <a:effectLst/>
                        </a:rPr>
                        <a:t>Kterým</a:t>
                      </a:r>
                      <a:r>
                        <a:rPr lang="cs-CZ" sz="1800" b="1" kern="50" baseline="0" dirty="0" smtClean="0">
                          <a:effectLst/>
                        </a:rPr>
                        <a:t> jménem byl Karel IV křtěný</a:t>
                      </a:r>
                      <a:r>
                        <a:rPr lang="cs-CZ" sz="1800" b="1" kern="50" dirty="0" smtClean="0">
                          <a:effectLst/>
                        </a:rPr>
                        <a:t>? </a:t>
                      </a:r>
                      <a:endParaRPr lang="cs-CZ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</a:tr>
              <a:tr h="16201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 smtClean="0">
                          <a:effectLst/>
                        </a:rPr>
                        <a:t>Řekni </a:t>
                      </a:r>
                      <a:r>
                        <a:rPr lang="cs-CZ" sz="2000" b="1" kern="50" dirty="0">
                          <a:effectLst/>
                        </a:rPr>
                        <a:t>alespoň </a:t>
                      </a:r>
                      <a:r>
                        <a:rPr lang="cs-CZ" sz="2000" b="1" kern="50" dirty="0" smtClean="0">
                          <a:effectLst/>
                        </a:rPr>
                        <a:t>2 </a:t>
                      </a:r>
                      <a:r>
                        <a:rPr lang="cs-CZ" sz="2000" b="1" kern="50" dirty="0">
                          <a:effectLst/>
                        </a:rPr>
                        <a:t>stavby, které nechal Karel IV. postavit.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2000" b="1" kern="50" dirty="0" smtClean="0">
                          <a:solidFill>
                            <a:schemeClr val="tx1"/>
                          </a:solidFill>
                          <a:effectLst/>
                        </a:rPr>
                        <a:t>Jak je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l-PL" sz="2000" b="1" kern="50" dirty="0" smtClean="0">
                          <a:solidFill>
                            <a:schemeClr val="tx1"/>
                          </a:solidFill>
                          <a:effectLst/>
                        </a:rPr>
                        <a:t>Karel IV. nazýván? </a:t>
                      </a: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Napiš jména </a:t>
                      </a:r>
                      <a:r>
                        <a:rPr lang="cs-CZ" sz="2000" b="1" kern="50" dirty="0" smtClean="0">
                          <a:effectLst/>
                        </a:rPr>
                        <a:t>dvou</a:t>
                      </a:r>
                      <a:r>
                        <a:rPr lang="cs-CZ" sz="2000" b="1" kern="50" baseline="0" dirty="0" smtClean="0">
                          <a:effectLst/>
                        </a:rPr>
                        <a:t> hradů, kde byl ukrýván?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 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effectLst/>
                        </a:rPr>
                        <a:t>Komu Karel IV. svěřil přestavbu chrámu sv. Víta?</a:t>
                      </a:r>
                      <a:endParaRPr lang="cs-CZ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</a:tr>
              <a:tr h="16201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Jakou knihu Karel IV. napsal?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V jakém slohu je postavena katedrála sv. Víta?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Jak se jmenovali nejznámější synové Karla IV.?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kern="50" dirty="0" smtClean="0">
                          <a:effectLst/>
                        </a:rPr>
                        <a:t>Kde</a:t>
                      </a:r>
                      <a:r>
                        <a:rPr lang="cs-CZ" sz="1800" b="1" kern="50" baseline="0" dirty="0" smtClean="0">
                          <a:effectLst/>
                        </a:rPr>
                        <a:t> jsou uschovány korunovační klenoty</a:t>
                      </a:r>
                      <a:r>
                        <a:rPr lang="cs-CZ" sz="1800" b="1" kern="50" dirty="0" smtClean="0">
                          <a:effectLst/>
                        </a:rPr>
                        <a:t>?</a:t>
                      </a:r>
                      <a:endParaRPr lang="cs-CZ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</a:tr>
              <a:tr h="16201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 smtClean="0">
                          <a:effectLst/>
                        </a:rPr>
                        <a:t>Jak</a:t>
                      </a:r>
                      <a:r>
                        <a:rPr lang="cs-CZ" sz="2000" b="1" kern="50" baseline="0" dirty="0" smtClean="0">
                          <a:effectLst/>
                        </a:rPr>
                        <a:t> se říká královské koruně</a:t>
                      </a:r>
                      <a:r>
                        <a:rPr lang="cs-CZ" sz="2000" b="1" kern="50" dirty="0" smtClean="0">
                          <a:effectLst/>
                        </a:rPr>
                        <a:t>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Z jakého rodu byl Karel IV.?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 smtClean="0">
                          <a:effectLst/>
                        </a:rPr>
                        <a:t>Jakými</a:t>
                      </a:r>
                      <a:r>
                        <a:rPr lang="cs-CZ" sz="2000" b="1" kern="50" baseline="0" dirty="0" smtClean="0">
                          <a:effectLst/>
                        </a:rPr>
                        <a:t> jazyky hovořil? Pamatuješ si alespoň dva?</a:t>
                      </a:r>
                      <a:endParaRPr lang="cs-CZ" sz="2000" b="1" kern="5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 </a:t>
                      </a:r>
                      <a:endParaRPr lang="cs-CZ" sz="20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effectLst/>
                        </a:rPr>
                        <a:t>Kde je Karel IV. pochován?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effectLst/>
                        </a:rPr>
                        <a:t> </a:t>
                      </a:r>
                      <a:endParaRPr lang="cs-CZ" sz="18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856" marR="39856" marT="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79512" y="188640"/>
            <a:ext cx="2304256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Blanka z </a:t>
            </a:r>
            <a:r>
              <a:rPr lang="cs-CZ" b="1" dirty="0" err="1" smtClean="0">
                <a:solidFill>
                  <a:srgbClr val="FFFF00"/>
                </a:solidFill>
              </a:rPr>
              <a:t>Valois</a:t>
            </a:r>
            <a:endParaRPr lang="cs-CZ" b="1" dirty="0" smtClean="0">
              <a:solidFill>
                <a:srgbClr val="FFFF00"/>
              </a:solidFill>
            </a:endParaRPr>
          </a:p>
          <a:p>
            <a:r>
              <a:rPr lang="cs-CZ" b="1" dirty="0" smtClean="0">
                <a:solidFill>
                  <a:srgbClr val="FFFF00"/>
                </a:solidFill>
              </a:rPr>
              <a:t>Anna Falcká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Anna Svídnická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Eliška pomořanská</a:t>
            </a: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188640"/>
            <a:ext cx="2160240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Jan Lucemburský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Eliška Přemyslovna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44008" y="188640"/>
            <a:ext cx="2335943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Francie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endParaRPr lang="cs-CZ" sz="3200" dirty="0">
              <a:solidFill>
                <a:srgbClr val="FFFF00"/>
              </a:solidFill>
            </a:endParaRPr>
          </a:p>
          <a:p>
            <a:endParaRPr lang="cs-CZ" sz="3200" dirty="0" smtClean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48264" y="188640"/>
            <a:ext cx="2195197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Václav</a:t>
            </a:r>
          </a:p>
          <a:p>
            <a:endParaRPr lang="cs-CZ" sz="3600" dirty="0" smtClean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1819856"/>
            <a:ext cx="2232248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Karlův most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Karlštejn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Katedrála sv. Víta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11760" y="1819856"/>
            <a:ext cx="2232248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Otec vlasti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93313" y="1819856"/>
            <a:ext cx="2250148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Petr Parléř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44008" y="1819856"/>
            <a:ext cx="2261445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Loket a Křivoklát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3420294"/>
            <a:ext cx="2232248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Vita Caroli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411760" y="3404805"/>
            <a:ext cx="2250148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Gotika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44008" y="3419950"/>
            <a:ext cx="2250148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Václav IV. a Zikmund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893313" y="3397700"/>
            <a:ext cx="2250148" cy="16619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Katedrála sv. Víta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4941168"/>
            <a:ext cx="2250148" cy="17235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Svatováclavská koruna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93860" y="5054610"/>
            <a:ext cx="2250148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Lucemburkové</a:t>
            </a:r>
          </a:p>
          <a:p>
            <a:endParaRPr lang="cs-CZ" sz="40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1200" dirty="0">
              <a:solidFill>
                <a:srgbClr val="FFFF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44008" y="5049861"/>
            <a:ext cx="2254906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Latina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Francouzština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Italština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Němčina</a:t>
            </a:r>
            <a:endParaRPr lang="cs-CZ" sz="2800" dirty="0" smtClean="0">
              <a:solidFill>
                <a:srgbClr val="FFFF00"/>
              </a:solidFill>
            </a:endParaRPr>
          </a:p>
          <a:p>
            <a:endParaRPr lang="cs-CZ" sz="1200" dirty="0" smtClean="0">
              <a:solidFill>
                <a:srgbClr val="FFFF00"/>
              </a:solidFill>
            </a:endParaRPr>
          </a:p>
          <a:p>
            <a:endParaRPr lang="cs-CZ" sz="1400" dirty="0">
              <a:solidFill>
                <a:srgbClr val="FFFF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905453" y="5039343"/>
            <a:ext cx="2250148" cy="1600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Katedrála sv. Víta</a:t>
            </a:r>
          </a:p>
          <a:p>
            <a:endParaRPr lang="cs-CZ" sz="2800" dirty="0">
              <a:solidFill>
                <a:srgbClr val="FFFF00"/>
              </a:solidFill>
            </a:endParaRPr>
          </a:p>
          <a:p>
            <a:endParaRPr lang="cs-CZ" sz="2800" dirty="0" smtClean="0">
              <a:solidFill>
                <a:srgbClr val="FFFF00"/>
              </a:solidFill>
            </a:endParaRPr>
          </a:p>
          <a:p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2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Dějiny udatného českého národa</a:t>
            </a:r>
            <a:endParaRPr lang="cs-CZ" dirty="0"/>
          </a:p>
        </p:txBody>
      </p:sp>
      <p:sp>
        <p:nvSpPr>
          <p:cNvPr id="3" name="Obdélník 2">
            <a:hlinkClick r:id="rId2"/>
          </p:cNvPr>
          <p:cNvSpPr/>
          <p:nvPr/>
        </p:nvSpPr>
        <p:spPr>
          <a:xfrm>
            <a:off x="1547664" y="3244334"/>
            <a:ext cx="6561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/>
              <a:t>http://dejiny.ceskatelevize.cz/</a:t>
            </a:r>
          </a:p>
        </p:txBody>
      </p:sp>
    </p:spTree>
    <p:extLst>
      <p:ext uri="{BB962C8B-B14F-4D97-AF65-F5344CB8AC3E}">
        <p14:creationId xmlns:p14="http://schemas.microsoft.com/office/powerpoint/2010/main" xmlns="" val="415788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6805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Obr. 1.: EJDZEJ.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commons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cs-CZ" dirty="0">
                <a:solidFill>
                  <a:schemeClr val="tx1"/>
                </a:solidFill>
              </a:rPr>
              <a:t>Charles IV-John </a:t>
            </a:r>
            <a:r>
              <a:rPr lang="cs-CZ" dirty="0" err="1">
                <a:solidFill>
                  <a:schemeClr val="tx1"/>
                </a:solidFill>
              </a:rPr>
              <a:t>Ocko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votive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picture-fragment.jpg: </a:t>
            </a:r>
            <a:r>
              <a:rPr lang="en-US" dirty="0">
                <a:solidFill>
                  <a:schemeClr val="tx1"/>
                </a:solidFill>
              </a:rPr>
              <a:t>[On line]. </a:t>
            </a:r>
            <a:r>
              <a:rPr lang="en-US" dirty="0" smtClean="0">
                <a:solidFill>
                  <a:schemeClr val="tx1"/>
                </a:solidFill>
              </a:rPr>
              <a:t>200</a:t>
            </a:r>
            <a:r>
              <a:rPr lang="cs-CZ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[cit. </a:t>
            </a:r>
            <a:r>
              <a:rPr lang="en-US" dirty="0" smtClean="0">
                <a:solidFill>
                  <a:schemeClr val="tx1"/>
                </a:solidFill>
              </a:rPr>
              <a:t>2011-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cs-CZ" dirty="0" smtClean="0">
                <a:solidFill>
                  <a:schemeClr val="tx1"/>
                </a:solidFill>
              </a:rPr>
              <a:t>25</a:t>
            </a:r>
            <a:r>
              <a:rPr lang="en-US" dirty="0" smtClean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cs.wikipedia.org/wiki/Soubor:Charles_IV-John_Ocko_votive_picture-fragment.jpg Licence: Public </a:t>
            </a:r>
            <a:r>
              <a:rPr lang="cs-CZ" dirty="0" err="1" smtClean="0">
                <a:solidFill>
                  <a:schemeClr val="tx1"/>
                </a:solidFill>
              </a:rPr>
              <a:t>domain</a:t>
            </a:r>
            <a:endParaRPr lang="cs-CZ" dirty="0" smtClean="0">
              <a:solidFill>
                <a:schemeClr val="tx1"/>
              </a:solidFill>
              <a:hlinkClick r:id="rId2"/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2.: ACOMA. </a:t>
            </a:r>
            <a:r>
              <a:rPr lang="cs-CZ" dirty="0" err="1">
                <a:solidFill>
                  <a:schemeClr val="tx1"/>
                </a:solidFill>
              </a:rPr>
              <a:t>Wikimedia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commons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Honzik_vit.jpg : </a:t>
            </a:r>
            <a:r>
              <a:rPr lang="en-US" dirty="0">
                <a:solidFill>
                  <a:schemeClr val="tx1"/>
                </a:solidFill>
              </a:rPr>
              <a:t>[On line]. </a:t>
            </a:r>
            <a:r>
              <a:rPr lang="en-US" dirty="0" smtClean="0">
                <a:solidFill>
                  <a:schemeClr val="tx1"/>
                </a:solidFill>
              </a:rPr>
              <a:t>200</a:t>
            </a:r>
            <a:r>
              <a:rPr lang="cs-CZ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r>
              <a:rPr lang="cs-CZ" dirty="0" smtClean="0">
                <a:solidFill>
                  <a:schemeClr val="tx1"/>
                </a:solidFill>
              </a:rPr>
              <a:t> 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cs.wikipedia.org/wiki/Soubor:Honzik_vit.jpg  Licence</a:t>
            </a:r>
            <a:r>
              <a:rPr lang="cs-CZ" dirty="0">
                <a:solidFill>
                  <a:schemeClr val="tx1"/>
                </a:solidFill>
              </a:rPr>
              <a:t>: Public </a:t>
            </a:r>
            <a:r>
              <a:rPr lang="cs-CZ" dirty="0" err="1">
                <a:solidFill>
                  <a:schemeClr val="tx1"/>
                </a:solidFill>
              </a:rPr>
              <a:t>domain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3.: </a:t>
            </a:r>
            <a:r>
              <a:rPr lang="cs-CZ" dirty="0">
                <a:solidFill>
                  <a:schemeClr val="tx1"/>
                </a:solidFill>
              </a:rPr>
              <a:t>ACOMA. </a:t>
            </a:r>
            <a:r>
              <a:rPr lang="cs-CZ" dirty="0" err="1">
                <a:solidFill>
                  <a:schemeClr val="tx1"/>
                </a:solidFill>
              </a:rPr>
              <a:t>Wikimedia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commons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ElaPremyslovna_vit.jpg:  </a:t>
            </a:r>
            <a:r>
              <a:rPr lang="en-US" dirty="0">
                <a:solidFill>
                  <a:schemeClr val="tx1"/>
                </a:solidFill>
              </a:rPr>
              <a:t>[On line]. 200</a:t>
            </a:r>
            <a:r>
              <a:rPr lang="cs-CZ" dirty="0">
                <a:solidFill>
                  <a:schemeClr val="tx1"/>
                </a:solidFill>
              </a:rPr>
              <a:t>9</a:t>
            </a:r>
            <a:r>
              <a:rPr lang="en-US" dirty="0">
                <a:solidFill>
                  <a:schemeClr val="tx1"/>
                </a:solidFill>
              </a:rPr>
              <a:t> 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commons.wikimedia.org/wiki/File:ElaPremyslovna_vit.jpg?uselang=cs </a:t>
            </a:r>
            <a:r>
              <a:rPr lang="cs-CZ" dirty="0">
                <a:solidFill>
                  <a:schemeClr val="tx1"/>
                </a:solidFill>
              </a:rPr>
              <a:t>Licence: Public </a:t>
            </a:r>
            <a:r>
              <a:rPr lang="cs-CZ" dirty="0" err="1" smtClean="0">
                <a:solidFill>
                  <a:schemeClr val="tx1"/>
                </a:solidFill>
              </a:rPr>
              <a:t>domain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Obr. 4.: MICHAELSANDERS. </a:t>
            </a:r>
            <a:r>
              <a:rPr lang="cs-CZ" dirty="0" err="1" smtClean="0">
                <a:solidFill>
                  <a:schemeClr val="tx1"/>
                </a:solidFill>
              </a:rPr>
              <a:t>Wikimedia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commons</a:t>
            </a:r>
            <a:r>
              <a:rPr lang="cs-CZ" dirty="0" smtClean="0">
                <a:solidFill>
                  <a:schemeClr val="tx1"/>
                </a:solidFill>
              </a:rPr>
              <a:t> : Blanka_z_Valois.JPG </a:t>
            </a:r>
            <a:r>
              <a:rPr lang="cs-CZ" dirty="0">
                <a:solidFill>
                  <a:schemeClr val="tx1"/>
                </a:solidFill>
              </a:rPr>
              <a:t>:  </a:t>
            </a:r>
            <a:r>
              <a:rPr lang="en-US" dirty="0">
                <a:solidFill>
                  <a:schemeClr val="tx1"/>
                </a:solidFill>
              </a:rPr>
              <a:t>[On line]. </a:t>
            </a:r>
            <a:r>
              <a:rPr lang="en-US" dirty="0" smtClean="0">
                <a:solidFill>
                  <a:schemeClr val="tx1"/>
                </a:solidFill>
              </a:rPr>
              <a:t>200</a:t>
            </a:r>
            <a:r>
              <a:rPr lang="cs-CZ" dirty="0" smtClean="0">
                <a:solidFill>
                  <a:schemeClr val="tx1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[cit. 2011-</a:t>
            </a:r>
            <a:r>
              <a:rPr lang="cs-CZ" dirty="0">
                <a:solidFill>
                  <a:schemeClr val="tx1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25</a:t>
            </a:r>
            <a:r>
              <a:rPr lang="en-US" dirty="0">
                <a:solidFill>
                  <a:schemeClr val="tx1"/>
                </a:solidFill>
              </a:rPr>
              <a:t>]. </a:t>
            </a:r>
            <a:r>
              <a:rPr lang="cs-CZ" dirty="0">
                <a:solidFill>
                  <a:schemeClr val="tx1"/>
                </a:solidFill>
              </a:rPr>
              <a:t>Dostupné z WWW: </a:t>
            </a:r>
            <a:r>
              <a:rPr lang="cs-CZ" dirty="0" smtClean="0">
                <a:solidFill>
                  <a:schemeClr val="tx1"/>
                </a:solidFill>
              </a:rPr>
              <a:t>http</a:t>
            </a:r>
            <a:r>
              <a:rPr lang="cs-CZ" dirty="0">
                <a:solidFill>
                  <a:schemeClr val="tx1"/>
                </a:solidFill>
              </a:rPr>
              <a:t>://</a:t>
            </a:r>
            <a:r>
              <a:rPr lang="cs-CZ" dirty="0" smtClean="0">
                <a:solidFill>
                  <a:schemeClr val="tx1"/>
                </a:solidFill>
              </a:rPr>
              <a:t>commons.wikimedia.org/wiki/File:Blanka_z_Valois.JPG?uselang=cs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Licence: Public </a:t>
            </a:r>
            <a:r>
              <a:rPr lang="cs-CZ" dirty="0" err="1">
                <a:solidFill>
                  <a:schemeClr val="tx1"/>
                </a:solidFill>
              </a:rPr>
              <a:t>domain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10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689</Words>
  <Application>Microsoft Office PowerPoint</Application>
  <PresentationFormat>Předvádění na obrazovce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Vlnění</vt:lpstr>
      <vt:lpstr>KAREL IV.</vt:lpstr>
      <vt:lpstr>Karlovi rodiče</vt:lpstr>
      <vt:lpstr>Dětství</vt:lpstr>
      <vt:lpstr>Karel IV. – Otec vlasti</vt:lpstr>
      <vt:lpstr>Manželky</vt:lpstr>
      <vt:lpstr>Katedrála sv. Víta</vt:lpstr>
      <vt:lpstr>Snímek 7</vt:lpstr>
      <vt:lpstr>Dějiny udatného českého národa</vt:lpstr>
      <vt:lpstr>Použité zdroje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Hlava Petr</dc:creator>
  <cp:lastModifiedBy>Mathyas</cp:lastModifiedBy>
  <cp:revision>35</cp:revision>
  <dcterms:created xsi:type="dcterms:W3CDTF">2011-10-25T22:08:40Z</dcterms:created>
  <dcterms:modified xsi:type="dcterms:W3CDTF">2016-04-17T12:14:20Z</dcterms:modified>
</cp:coreProperties>
</file>