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57" r:id="rId15"/>
    <p:sldId id="269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9D3F58-36F9-4DC0-9707-129A995877F3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C51A65-E7D9-4712-AFF4-F8F93AD6526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statnivlajky.cz/ceska-republika" TargetMode="External"/><Relationship Id="rId7" Type="http://schemas.openxmlformats.org/officeDocument/2006/relationships/hyperlink" Target="http://cs.wikipedia.org/wiki/Soubor:%C4%8CSSR-mapa.pn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://www.statnivlajky.cz/slovensko" TargetMode="Externa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nivlajky.cz/eritrea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gif"/><Relationship Id="rId12" Type="http://schemas.openxmlformats.org/officeDocument/2006/relationships/image" Target="../media/image48.png"/><Relationship Id="rId2" Type="http://schemas.openxmlformats.org/officeDocument/2006/relationships/hyperlink" Target="http://upload.wikimedia.org/wikipedia/commons/e/ec/Vychodni_Timor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cl.cz/wp-content/uploads/2011/07/mapa001.gif" TargetMode="External"/><Relationship Id="rId11" Type="http://schemas.openxmlformats.org/officeDocument/2006/relationships/hyperlink" Target="http://www.statnivlajky.cz/vychodni-timor" TargetMode="External"/><Relationship Id="rId5" Type="http://schemas.openxmlformats.org/officeDocument/2006/relationships/image" Target="../media/image44.gif"/><Relationship Id="rId10" Type="http://schemas.openxmlformats.org/officeDocument/2006/relationships/image" Target="../media/image47.png"/><Relationship Id="rId4" Type="http://schemas.openxmlformats.org/officeDocument/2006/relationships/hyperlink" Target="http://upload.wikimedia.org/wikipedia/commons/b/b0/Er-map.gif" TargetMode="Externa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ktualne.centrum.cz/zahranici/asie-a-pacifik/clanek.phtml?id=621078" TargetMode="External"/><Relationship Id="rId2" Type="http://schemas.openxmlformats.org/officeDocument/2006/relationships/hyperlink" Target="http://www.mapa-sveta.info/images/big_svet_map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ommons.wikimedia.org/wiki/File:B%C3%BDval%C3%A1_Jugosl%C3%A1vie_CS.png" TargetMode="External"/><Relationship Id="rId4" Type="http://schemas.openxmlformats.org/officeDocument/2006/relationships/hyperlink" Target="http://zpravy.idnes.cz/americka-medie-a-zamena-ceska-za-cecensko-fd3-/zahranicni.aspx?c=A130420_122127_zahranicni_er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B%C3%BDval%C3%A1_Jugosl%C3%A1vie_CS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iki.rvp.cz/@api/deki/files/18563/=Obrysov%c3%83%c2%a1_mapa_%c3%84%c2%8c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commons.wikimedia.org/wiki/File:Petr_Ne%C4%8Das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tm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c/c4/Locator_map_of_the_ROC_Taiwan.svg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hyperlink" Target="http://www.statnivlajky.cz/armenie" TargetMode="External"/><Relationship Id="rId26" Type="http://schemas.openxmlformats.org/officeDocument/2006/relationships/hyperlink" Target="http://www.statnivlajky.cz/kyrgyzstan" TargetMode="External"/><Relationship Id="rId3" Type="http://schemas.openxmlformats.org/officeDocument/2006/relationships/image" Target="../media/image14.gif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hyperlink" Target="http://www.statnivlajky.cz/estonsko" TargetMode="Externa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2" Type="http://schemas.openxmlformats.org/officeDocument/2006/relationships/image" Target="../media/image13.jpeg"/><Relationship Id="rId16" Type="http://schemas.openxmlformats.org/officeDocument/2006/relationships/hyperlink" Target="http://www.statnivlajky.cz/rusko" TargetMode="External"/><Relationship Id="rId20" Type="http://schemas.openxmlformats.org/officeDocument/2006/relationships/hyperlink" Target="http://www.statnivlajky.cz/azerbajdzan" TargetMode="Externa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tnivlajky.cz/litva" TargetMode="External"/><Relationship Id="rId11" Type="http://schemas.openxmlformats.org/officeDocument/2006/relationships/image" Target="../media/image18.png"/><Relationship Id="rId24" Type="http://schemas.openxmlformats.org/officeDocument/2006/relationships/hyperlink" Target="http://www.statnivlajky.cz/kazachstan" TargetMode="External"/><Relationship Id="rId32" Type="http://schemas.openxmlformats.org/officeDocument/2006/relationships/hyperlink" Target="http://www.statnivlajky.cz/turkmenistan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hyperlink" Target="http://www.statnivlajky.cz/tadzikistan" TargetMode="External"/><Relationship Id="rId10" Type="http://schemas.openxmlformats.org/officeDocument/2006/relationships/hyperlink" Target="http://www.statnivlajky.cz/ukrajina" TargetMode="Externa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hyperlink" Target="http://www.statnivlajky.cz/lotyssko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www.statnivlajky.cz/moldavsko" TargetMode="External"/><Relationship Id="rId22" Type="http://schemas.openxmlformats.org/officeDocument/2006/relationships/hyperlink" Target="http://www.statnivlajky.cz/gruzie" TargetMode="External"/><Relationship Id="rId27" Type="http://schemas.openxmlformats.org/officeDocument/2006/relationships/image" Target="../media/image26.png"/><Relationship Id="rId30" Type="http://schemas.openxmlformats.org/officeDocument/2006/relationships/hyperlink" Target="http://www.statnivlajky.cz/uzbekistan" TargetMode="External"/><Relationship Id="rId8" Type="http://schemas.openxmlformats.org/officeDocument/2006/relationships/hyperlink" Target="http://www.statnivlajky.cz/belorusk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://www.statnivlajky.cz/makedonie" TargetMode="External"/><Relationship Id="rId18" Type="http://schemas.openxmlformats.org/officeDocument/2006/relationships/image" Target="../media/image38.png"/><Relationship Id="rId3" Type="http://schemas.openxmlformats.org/officeDocument/2006/relationships/hyperlink" Target="http://www.statnivlajky.cz/cerna-hora" TargetMode="External"/><Relationship Id="rId7" Type="http://schemas.openxmlformats.org/officeDocument/2006/relationships/hyperlink" Target="http://www.statnivlajky.cz/kosovo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://upload.wikimedia.org/wikipedia/commons/a/a7/B%C3%BDval%C3%A1_Jugosl%C3%A1vie_CS.png" TargetMode="External"/><Relationship Id="rId2" Type="http://schemas.openxmlformats.org/officeDocument/2006/relationships/image" Target="../media/image30.gif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http://www.statnivlajky.cz/slovinsko" TargetMode="External"/><Relationship Id="rId5" Type="http://schemas.openxmlformats.org/officeDocument/2006/relationships/hyperlink" Target="http://www.statnivlajky.cz/chorvatsko" TargetMode="External"/><Relationship Id="rId15" Type="http://schemas.openxmlformats.org/officeDocument/2006/relationships/hyperlink" Target="http://www.statnivlajky.cz/bosna-a-hercegovina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hyperlink" Target="http://www.statnivlajky.cz/srbsko" TargetMode="Externa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175351" cy="1344875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45057" y="4410163"/>
            <a:ext cx="3168352" cy="45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>
                <a:solidFill>
                  <a:srgbClr val="FF0000"/>
                </a:solidFill>
              </a:rPr>
              <a:t>Mgr. Dušan Kráčmar</a:t>
            </a:r>
          </a:p>
          <a:p>
            <a:pPr algn="ctr"/>
            <a:r>
              <a:rPr lang="cs-CZ" sz="1200" dirty="0">
                <a:solidFill>
                  <a:srgbClr val="FF0000"/>
                </a:solidFill>
              </a:rPr>
              <a:t>©2013</a:t>
            </a:r>
          </a:p>
        </p:txBody>
      </p:sp>
      <p:pic>
        <p:nvPicPr>
          <p:cNvPr id="1026" name="Picture 2" descr="http://www.mapa-sveta.info/images/big_svet_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9372"/>
            <a:ext cx="5056218" cy="25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62980" y="987574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Československa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 tzv. „sametové revoluci“ v listopadu 1989 se objevily problémy i ve federativním soužití Čechů a Slováků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třebaže se velká část obyvatelstva stavěla za zachování společného států po složitých jednáních a bez referenda došlo nakonec k 31. 12. k zániku tehdejší ČSFR a vzniku dvou samostatných států k </a:t>
            </a:r>
            <a:r>
              <a:rPr lang="cs-CZ" sz="1600" dirty="0">
                <a:solidFill>
                  <a:srgbClr val="FF0000"/>
                </a:solidFill>
              </a:rPr>
              <a:t>1. 1. 1993 České republiky</a:t>
            </a:r>
            <a:r>
              <a:rPr lang="cs-CZ" sz="1600" dirty="0">
                <a:solidFill>
                  <a:srgbClr val="002060"/>
                </a:solidFill>
              </a:rPr>
              <a:t> a </a:t>
            </a:r>
            <a:r>
              <a:rPr lang="cs-CZ" sz="1600" dirty="0">
                <a:solidFill>
                  <a:srgbClr val="FF0000"/>
                </a:solidFill>
              </a:rPr>
              <a:t>Slovenské republiky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k rozdělení došlo </a:t>
            </a:r>
            <a:r>
              <a:rPr lang="cs-CZ" sz="1600" dirty="0">
                <a:solidFill>
                  <a:srgbClr val="FF0000"/>
                </a:solidFill>
              </a:rPr>
              <a:t>pokojnou cestou </a:t>
            </a:r>
            <a:r>
              <a:rPr lang="cs-CZ" sz="1600" dirty="0">
                <a:solidFill>
                  <a:srgbClr val="002060"/>
                </a:solidFill>
              </a:rPr>
              <a:t>bez vážnějších potyček a použití násilí, proto bývá rozpad ČSFR dáván jako příklad mírového rozdělení státu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mnoho lidí je přesvědčeno, že rozdělením ČSFR se vztahy mezi Čechy a Slováky zlepšily, nasvědčují tomu i současné velmi </a:t>
            </a:r>
            <a:r>
              <a:rPr lang="cs-CZ" sz="1600" dirty="0">
                <a:solidFill>
                  <a:srgbClr val="FF0000"/>
                </a:solidFill>
              </a:rPr>
              <a:t>nadstandartní vztahy obou států</a:t>
            </a:r>
            <a:r>
              <a:rPr lang="cs-CZ" sz="1600" dirty="0">
                <a:solidFill>
                  <a:srgbClr val="002060"/>
                </a:solidFill>
              </a:rPr>
              <a:t> a velmi přátelské vztahy mezi oběma národy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Československa</a:t>
            </a:r>
          </a:p>
          <a:p>
            <a:pPr lvl="2" algn="l">
              <a:buClr>
                <a:srgbClr val="002060"/>
              </a:buClr>
            </a:pP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6" name="AutoShape 6" descr="data:image/jpeg;base64,/9j/4AAQSkZJRgABAQAAAQABAAD/2wCEAAkGBwgHBgkIBwgWFAkWFyIaGBcYFRscHBsgIB0iIhsdHyIkKCogHxsoHh8nKzoqJTQ3LjouJyQzRD8vQyo5LywBCgoKDg0OGhAQGjckHiU3NjIzNDQ2NTE4NDc1NDc4NDc0NCw3NC8wNzc0NDQ0NDQ1LDQ3ODQ0LDQ3LDQ3NzQsN//AABEIAKAA8AMBEQACEQEDEQH/xAAbAAEBAQEBAQEBAAAAAAAAAAAAAwQFBgcBAv/EADYQAAEDAQUHAgMGBwAAAAAAAAABAgMEBREUkrEGMTRRU1RyEiEyQWEiI0JxgdEHEzNigpGh/8QAGwEBAAMBAQEBAAAAAAAAAAAAAAIEBQMGAQf/xAA1EQEAAQIBCAoCAQQDAQAAAAAAAQIDBAUREzJRcZGxFBUhMTM0QVJTchJh4UKh0fAGwfEi/9oADAMBAAIRAxEAPwD53Q0cL6eJVibfcnyTkZF27VFU9r9FwOBs12aJmiO6PSNjTgIOi3Khy01W1e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JVVDA2lmckLb/SvyTkTovVTVHar4rJ1mmxXMUR3T6RsVs3hYvFNCF7WlYyb4FG6OTacWmAAAAAAAAAAAAAAAAAAAAAAAAAAAAAAAEa3g5/FdCdvXjeq43y9z6zyQs3hYvFNCd7WlWyb4FG6OTacWmAAK09NPUuVtNA57k+TWquhCu5TRGeqcznXdotxnrmI39j0my9i3SVL7Xp3RxuakbPWxUvfItzVS/kZuOxXZTFmc8x2zmn0jvZGUcb2UxYqiZifynNPpT2z3OHJY9pxq5H2dKl2/wC7d8v0L0YmzPdXHGGlTjMPV3XI4wxHdZAAAAAAAAAAAAAAAAAAAAAAAACNbwc/iuhO3rxvVcb5e59Z5IWbwsXimhO9rSrZN8CjdHJtOLTAAFaWpno52T0sqslTcqLcpC5bpuU/jVGeHO5aou0zRXGeJevtaz6y16Oz66SRsUj2+pyukVrHOVfselF3PVN93t7mPYv27FdduI/KI7IzRnmI9c/6YOGxFrDXLlqImqInNGaM8xHrn/Wxl2qqa+z6ensxvqjp3Ro5yOVVc525yOVV90RU3J7HXA27V2qq72TMTmjZGzM75Nt2b1VV+c01RMxGyI9M0f7LyprNsAAAAAAAAAAAAAAAAAAAAAAAAI1vBz+K6E7evG9Vxvl7n1nkhZvCxeKaE72tKtk3wKN0cm04tMAAANddX1VpzRrUy33IjWpuRqfJE5IcbVmizE/jH7lXs2Ldimfwj9z+392jU1zo4aK0L74r/T6k90Rbva/5t9vY+WaLWeblv+rvfLFuzEzdtf1d+b/e/awndZAAAAAAAAAAAAAAAAAAAAAAAACNbwc/iuhO3rxvVcb5e59Z5IWbwsXimhO9rSrZN8CjdHJtOLTAAHX2e2erbelkbSIiManu5276J+ZTxeNt4aImvvn0UMdlC1g4ia++fSFtoNl6iwYWSVdVGqu+FqKt68/a7chDCZQoxMzFFM9jngsqUYuqYt0z2erdsykO0NK+w69fv2tVYJPm3m36t+n5nDGzVhaoxFvunWjb+96tlCa8HXGKtd060bf3vearKaajqpaaoZdK1blQ07dym5TFdPdLYtXabtEV0TniUSboAAAAAAAAAAAAAAAAAAAAAAAI1vBz+K6E7evG9Vxvl7n1nkhZvCxeKaE72tKtk3wKN0cm04tMAAfV6faSwbD2dpX0XvGu6NLvXf8AiV31+p5KvA4rEYiqK+/b6frM8PcybjMXiqoud8evp+szLtfYMe0dFHbNjyeub07r/iTknJycjrk/GThK5sXozRy/h3yXj6sDcnDX4zRn4T/h4KwJ30lu0MrfZySNv/Vbl/4pv4uiK7FcfqXpsbbi5hq6Z2S9J/FGjbDbFPUtT+oz3/Nq/sqGbkO7NVmqifSebI/45emqxVRP9M83izbeiAAAAAAAAAAAAAAAAAAAAAAAEa3g5/FdCdvXjeq43y9z6zyQs3hYvFNCd7WlWyb4FG6OTacWmAAAHf2S2lmsCqVHIrqN6/bby/uT66mfj8BTiqdlUd0svKeTacZR2dlUd0/9S9zaOzVFbNoUNt2ZK1E9bXPu3PRFvv8Ao4wrOPuYe3Xh7sekxH6/h5uxlK7hbVeGvR6TEfr+HB/itO19fQwIv2msVV/yVP2L+QqJi3XVtnk0/wDjVuYtV17Zj+3/AK8Kbz0oAAAAAAAAAAAAAAAAAAAAAAAjW8HP4roTt68b1XG+XufWeSFm8LF4poTva0q2TfAo3RybTi0wDtbL7O1O0FWrI19NO3433bvonNSjjcdRhaM89sz3Qzso5RowdGee2qe6H0BJ9nNkqmnoFYiSvT3eqIqpy9S70vPP/hi8dTVcz9ken+Hlvwx2UaKrufPEendw3KybI7OWk7Ewwp6V9/u33NX/AF7EIyli7P8A8TPGEKcr46xH4VTxjt/uvPaFhbKUX8hr0am/0NW9yr+X7nOmzicbX+U9v79HKjD4zKNz8pjP+57IcXa7ZyPaGnbbNjS+uVW/Df7PROXJyci9gMdOFq0F6M0cmjkzKM4OqcNiIzRn4fw+aOa5jla5LnJvRT00Tn7YewiYmM8Pw+voAAAAAAAAAAAAAAAAAAAAABGt4OfxXQnb143quN8vc+s8kLN4WLxTQne1pVsm+BRujk2nFpgHfsDauusKimpaWNitct6K5Ny3XfqZ+LydbxNcV1TPYy8bkqzi7kXK5ns7HFq6masqZKipkV0zlvVV+Zdt26bdMU0xmiGhbt026IoojNEJtcrfhW4lMZ05iJfh9fXc2b2nrbAdIkCI+B29jlW6/mnJShjMBbxWb8uyY9Wbj8mWsZEfl2THrDlV9XJXVs1XNd/Me5XLdu9y3atxboiiO6F2zaptW6bdPdHYgdHU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THZ9TA2miR0zUX0p+JOR2vUVTVPYzsnYqxTZoia47o9Y2NmLpu4bmQ46OvZLR6bh/kp4wYum7huZBo69knTcP8lPGDF03cNzINHXsk6bh/kp4wYum7huZBo69knTcP8AJTxgxdN3DcyDR17JOm4f5KeMGLpu4bmQaOvZJ03D/JTxgxdN3DcyDR17JOm4f5KeMGLpu4bmQaOvZJ03D/JTxgxdN3DcyDR17JOm4f5KeMGLpu4bmQaOvZJ03D/JTxgxdN3DcyDR17JOm4f5KeMGLpu4bmQaOvZJ03D/ACU8YMXTdw3Mg0deyTpuH+SnjBi6buG5kGjr2SdNw/yU8YMXTdw3Mg0deyTpuH+SnjBi6buG5kGjr2SdNw/yU8YMXTdw3Mg0deyTpuH+SnjBi6buG5kGjr2SdNw/yU8YMXTdw3Mg0deyTpuH+SnjBi6buG5kGjr2SdNw/wAlPGDF03cNzINHXsk6bh/kp4wYum7huZBo69knTcP8lPGDF03cNzINHXsk6bh/kp4wYum7huZBo69knTcP8lPGDF03cNzINHXsk6bh/kp4wYum7huZBo69knTcP8lPGDF03cNzINHXsk6bh/kp4wYum7huZBo69knTcP8AJTxhGrqqdaSZEnbf6V/EnInbt1/nHYr4zGYecPciLkd0+sb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Podnadpis 2"/>
          <p:cNvSpPr txBox="1">
            <a:spLocks/>
          </p:cNvSpPr>
          <p:nvPr/>
        </p:nvSpPr>
        <p:spPr>
          <a:xfrm rot="5400000">
            <a:off x="1304730" y="2785376"/>
            <a:ext cx="849622" cy="634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>
                <a:solidFill>
                  <a:srgbClr val="002060"/>
                </a:solidFill>
              </a:rPr>
              <a:t> =</a:t>
            </a:r>
            <a:r>
              <a:rPr lang="cs-CZ" sz="3600" dirty="0">
                <a:solidFill>
                  <a:srgbClr val="002060"/>
                </a:solidFill>
                <a:latin typeface="Times New Roman"/>
                <a:cs typeface="Times New Roman"/>
              </a:rPr>
              <a:t>˃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tátní vla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0" y="1970018"/>
            <a:ext cx="1340658" cy="8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eská vlajk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6" y="3580777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ovenská vlajk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71" y="3586736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a">
            <a:hlinkClick r:id="rId7" tooltip="Mapa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8488"/>
            <a:ext cx="4916044" cy="26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62980" y="987574"/>
            <a:ext cx="864096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Další změny na mapě světa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 uvedené době došlo i ke vzniku několika dalších států, jejichž zrod nebyl v přímé souvislosti s pádem železné opony</a:t>
            </a:r>
          </a:p>
          <a:p>
            <a:pPr marL="1714500" lvl="3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 roce 1993 vznikla Eritrea poté, co vyhlásila samostatnost na Etiopii</a:t>
            </a:r>
          </a:p>
          <a:p>
            <a:pPr marL="1714500" lvl="3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 roce 2002 vznikl </a:t>
            </a:r>
            <a:r>
              <a:rPr lang="cs-CZ" sz="1200" dirty="0">
                <a:solidFill>
                  <a:srgbClr val="FF0000"/>
                </a:solidFill>
              </a:rPr>
              <a:t>Východní Timor</a:t>
            </a:r>
            <a:r>
              <a:rPr lang="cs-CZ" sz="1200" dirty="0">
                <a:solidFill>
                  <a:srgbClr val="002060"/>
                </a:solidFill>
              </a:rPr>
              <a:t>  uznáním jeho nezávislosti na Indonésii</a:t>
            </a:r>
          </a:p>
          <a:p>
            <a:pPr marL="1714500" lvl="3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nejmladším všeobecně uznávaným státem světa je Jižní Súdán, který vyhlásil nezávislost na Súdánu v roce 2011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Soubor:Vychodni Timor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4387" r="3952" b="4808"/>
          <a:stretch/>
        </p:blipFill>
        <p:spPr bwMode="auto">
          <a:xfrm>
            <a:off x="3863380" y="3651870"/>
            <a:ext cx="1440160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Er-map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1870"/>
            <a:ext cx="1152128" cy="12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scl.cz/wp-content/uploads/2011/07/mapa001-150x150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33925"/>
            <a:ext cx="1257356" cy="12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ritrejská vlajk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465659"/>
            <a:ext cx="851243" cy="4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lagsflag.com/wp-content/uploads/2011/07/South_Sudan.svg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23" y="4465659"/>
            <a:ext cx="716509" cy="4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lajka Východního Timoru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44256"/>
            <a:ext cx="865122" cy="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62980" y="987574"/>
            <a:ext cx="864096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0000"/>
                </a:solidFill>
              </a:rPr>
              <a:t>Další změny na mapě v budoucnu (???)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krom samostatných států existuje na mapě světa ještě asi </a:t>
            </a:r>
            <a:r>
              <a:rPr lang="cs-CZ" sz="1800" dirty="0">
                <a:solidFill>
                  <a:srgbClr val="FF0000"/>
                </a:solidFill>
              </a:rPr>
              <a:t>40 závislých území </a:t>
            </a:r>
            <a:r>
              <a:rPr lang="cs-CZ" sz="1800" dirty="0">
                <a:solidFill>
                  <a:srgbClr val="002060"/>
                </a:solidFill>
              </a:rPr>
              <a:t>(zbylé kolonie z někdejších koloniálních panství světových velmocí)</a:t>
            </a:r>
          </a:p>
          <a:p>
            <a:pPr marL="1714500" lvl="3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řada z nich o samostatnost vůbec neusiluje (přísun peněz z „mateřské země“), o nezávislosti ve střednědobém horizontu přemýšlí např. </a:t>
            </a:r>
            <a:r>
              <a:rPr lang="cs-CZ" sz="1800" dirty="0">
                <a:solidFill>
                  <a:srgbClr val="FF0000"/>
                </a:solidFill>
              </a:rPr>
              <a:t>Grónsko </a:t>
            </a:r>
            <a:r>
              <a:rPr lang="cs-CZ" sz="1800" dirty="0">
                <a:solidFill>
                  <a:srgbClr val="002060"/>
                </a:solidFill>
              </a:rPr>
              <a:t>(největší ostrov světa patřící Dánsku), nebo </a:t>
            </a:r>
            <a:r>
              <a:rPr lang="cs-CZ" sz="1800" dirty="0">
                <a:solidFill>
                  <a:srgbClr val="FF0000"/>
                </a:solidFill>
              </a:rPr>
              <a:t>Nová Kaledonie </a:t>
            </a:r>
            <a:r>
              <a:rPr lang="cs-CZ" sz="1800" dirty="0">
                <a:solidFill>
                  <a:srgbClr val="002060"/>
                </a:solidFill>
              </a:rPr>
              <a:t>(ostrov v Tichomoří, patří Francii)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v některých mnohonárodnostních státech se pak objevují separatistické tendence, např. francouzská provincie </a:t>
            </a:r>
            <a:r>
              <a:rPr lang="cs-CZ" sz="1800" dirty="0">
                <a:solidFill>
                  <a:srgbClr val="FF0000"/>
                </a:solidFill>
              </a:rPr>
              <a:t>Québeck v Kanadě</a:t>
            </a:r>
            <a:r>
              <a:rPr lang="cs-CZ" sz="1800" dirty="0">
                <a:solidFill>
                  <a:srgbClr val="002060"/>
                </a:solidFill>
              </a:rPr>
              <a:t> nebo </a:t>
            </a:r>
            <a:r>
              <a:rPr lang="cs-CZ" sz="1800" dirty="0">
                <a:solidFill>
                  <a:srgbClr val="FF0000"/>
                </a:solidFill>
              </a:rPr>
              <a:t>Vlámové a Valoni, </a:t>
            </a:r>
            <a:r>
              <a:rPr lang="cs-CZ" sz="1800" dirty="0">
                <a:solidFill>
                  <a:srgbClr val="002060"/>
                </a:solidFill>
              </a:rPr>
              <a:t>národy, jež spolu tvoří </a:t>
            </a:r>
            <a:r>
              <a:rPr lang="cs-CZ" sz="1800" dirty="0">
                <a:solidFill>
                  <a:srgbClr val="FF0000"/>
                </a:solidFill>
              </a:rPr>
              <a:t>Belgii </a:t>
            </a:r>
          </a:p>
        </p:txBody>
      </p:sp>
    </p:spTree>
    <p:extLst>
      <p:ext uri="{BB962C8B-B14F-4D97-AF65-F5344CB8AC3E}">
        <p14:creationId xmlns:p14="http://schemas.microsoft.com/office/powerpoint/2010/main" val="16272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5486"/>
            <a:ext cx="9144000" cy="756084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POLITICKÁ MAPA SVĚTA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200" b="0" dirty="0">
                <a:solidFill>
                  <a:srgbClr val="002060"/>
                </a:solidFill>
              </a:rPr>
              <a:t>ZDROJE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7505" y="1491630"/>
            <a:ext cx="8856984" cy="3375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AUTOR NEUVEDEN. </a:t>
            </a:r>
            <a:r>
              <a:rPr lang="cs-CZ" sz="1200" i="1" dirty="0">
                <a:solidFill>
                  <a:srgbClr val="FF0000"/>
                </a:solidFill>
              </a:rPr>
              <a:t>mapa-sveta.info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http://www.mapa-sveta.info/images/big_svet_mapa.jpg</a:t>
            </a: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GRACLÍK, Petr. </a:t>
            </a:r>
            <a:r>
              <a:rPr lang="cs-CZ" sz="1200" i="1" dirty="0">
                <a:solidFill>
                  <a:srgbClr val="FF0000"/>
                </a:solidFill>
              </a:rPr>
              <a:t>Metodický portál RVP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http://wiki.rvp.cz/Kabinet%2FMapy%2FMapa_%C4%8CR%2FSlep%C3%A9_mapy_%C4%8CR  </a:t>
            </a:r>
            <a:endParaRPr lang="cs-CZ" sz="12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100" dirty="0">
                <a:solidFill>
                  <a:srgbClr val="FF0000"/>
                </a:solidFill>
              </a:rPr>
              <a:t>VOLESKÝ J. </a:t>
            </a:r>
            <a:r>
              <a:rPr lang="cs-CZ" sz="1100" i="1" dirty="0">
                <a:solidFill>
                  <a:srgbClr val="FF0000"/>
                </a:solidFill>
              </a:rPr>
              <a:t>mujweb.cz</a:t>
            </a:r>
            <a:r>
              <a:rPr lang="cs-CZ" sz="1100" dirty="0">
                <a:solidFill>
                  <a:srgbClr val="FF0000"/>
                </a:solidFill>
              </a:rPr>
              <a:t> [online]. [cit. 15.2.2014]. Dostupný na WWW: http://mujweb.cz/j.volesky/indie/dzaisamler-thar.html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rgbClr val="FF0000"/>
                </a:solidFill>
              </a:rPr>
              <a:t>VALSTS KANCELEJA. </a:t>
            </a:r>
            <a:r>
              <a:rPr lang="en-US" sz="1100" i="1" dirty="0">
                <a:solidFill>
                  <a:srgbClr val="FF0000"/>
                </a:solidFill>
              </a:rPr>
              <a:t>Wikimedia Commons</a:t>
            </a:r>
            <a:r>
              <a:rPr lang="en-US" sz="1100" dirty="0">
                <a:solidFill>
                  <a:srgbClr val="FF0000"/>
                </a:solidFill>
              </a:rPr>
              <a:t> [online]. [cit. 1</a:t>
            </a:r>
            <a:r>
              <a:rPr lang="cs-CZ" sz="1100" dirty="0">
                <a:solidFill>
                  <a:srgbClr val="FF0000"/>
                </a:solidFill>
              </a:rPr>
              <a:t>9</a:t>
            </a:r>
            <a:r>
              <a:rPr lang="en-US" sz="1100" dirty="0">
                <a:solidFill>
                  <a:srgbClr val="FF0000"/>
                </a:solidFill>
              </a:rPr>
              <a:t>.</a:t>
            </a:r>
            <a:r>
              <a:rPr lang="cs-CZ" sz="1100" dirty="0">
                <a:solidFill>
                  <a:srgbClr val="FF0000"/>
                </a:solidFill>
              </a:rPr>
              <a:t>9</a:t>
            </a:r>
            <a:r>
              <a:rPr lang="en-US" sz="1100" dirty="0">
                <a:solidFill>
                  <a:srgbClr val="FF0000"/>
                </a:solidFill>
              </a:rPr>
              <a:t>.201</a:t>
            </a:r>
            <a:r>
              <a:rPr lang="cs-CZ" sz="1100" dirty="0">
                <a:solidFill>
                  <a:srgbClr val="FF0000"/>
                </a:solidFill>
              </a:rPr>
              <a:t>3</a:t>
            </a:r>
            <a:r>
              <a:rPr lang="en-US" sz="1100" dirty="0">
                <a:solidFill>
                  <a:srgbClr val="FF0000"/>
                </a:solidFill>
              </a:rPr>
              <a:t>]. </a:t>
            </a:r>
            <a:r>
              <a:rPr lang="en-US" sz="1100" dirty="0" err="1">
                <a:solidFill>
                  <a:srgbClr val="FF0000"/>
                </a:solidFill>
              </a:rPr>
              <a:t>Dostupný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na</a:t>
            </a:r>
            <a:r>
              <a:rPr lang="en-US" sz="1100" dirty="0">
                <a:solidFill>
                  <a:srgbClr val="FF0000"/>
                </a:solidFill>
              </a:rPr>
              <a:t> WWW: http://commons.wikimedia.org/wiki/File:Petr_Ne%C4%8Das.jpg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AUTOR NEUVEDEN. </a:t>
            </a:r>
            <a:r>
              <a:rPr lang="cs-CZ" sz="1200" i="1" dirty="0">
                <a:solidFill>
                  <a:srgbClr val="FF0000"/>
                </a:solidFill>
              </a:rPr>
              <a:t>Severokyperská turecká republika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http://cs.wikipedia.org/wiki/Severokypersk%C3%A1_tureck%C3%A1_republika </a:t>
            </a: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AUTOR NEUVEDEN. </a:t>
            </a:r>
            <a:r>
              <a:rPr lang="cs-CZ" sz="1200" i="1" dirty="0">
                <a:solidFill>
                  <a:srgbClr val="FF0000"/>
                </a:solidFill>
              </a:rPr>
              <a:t>Vláda české republiky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http://www.vlada.cz/scripts/detail.php?id=35465 </a:t>
            </a:r>
            <a:endParaRPr lang="cs-CZ" sz="1200" dirty="0">
              <a:solidFill>
                <a:srgbClr val="FF0000"/>
              </a:solidFill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</a:rPr>
              <a:t>JOSH TW. </a:t>
            </a:r>
            <a:r>
              <a:rPr lang="en-US" sz="1200" i="1" dirty="0">
                <a:solidFill>
                  <a:srgbClr val="FF0000"/>
                </a:solidFill>
              </a:rPr>
              <a:t>Wikimedia Commons</a:t>
            </a:r>
            <a:r>
              <a:rPr lang="en-US" sz="1200" dirty="0">
                <a:solidFill>
                  <a:srgbClr val="FF0000"/>
                </a:solidFill>
              </a:rPr>
              <a:t> [online]. [cit. 1</a:t>
            </a:r>
            <a:r>
              <a:rPr lang="cs-CZ" sz="1200" dirty="0">
                <a:solidFill>
                  <a:srgbClr val="FF0000"/>
                </a:solidFill>
              </a:rPr>
              <a:t>9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r>
              <a:rPr lang="cs-CZ" sz="1200" dirty="0">
                <a:solidFill>
                  <a:srgbClr val="FF0000"/>
                </a:solidFill>
              </a:rPr>
              <a:t>9</a:t>
            </a:r>
            <a:r>
              <a:rPr lang="en-US" sz="1200" dirty="0">
                <a:solidFill>
                  <a:srgbClr val="FF0000"/>
                </a:solidFill>
              </a:rPr>
              <a:t>.201</a:t>
            </a:r>
            <a:r>
              <a:rPr lang="cs-CZ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]. </a:t>
            </a:r>
            <a:r>
              <a:rPr lang="en-US" sz="1200" dirty="0" err="1">
                <a:solidFill>
                  <a:srgbClr val="FF0000"/>
                </a:solidFill>
              </a:rPr>
              <a:t>Dostupný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na</a:t>
            </a:r>
            <a:r>
              <a:rPr lang="en-US" sz="1200" dirty="0">
                <a:solidFill>
                  <a:srgbClr val="FF0000"/>
                </a:solidFill>
              </a:rPr>
              <a:t> WWW: http://commons.wikimedia.org/wiki/File:Locator_map_of_the_ROC_Taiwan.svg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EUROPE-SERBIA.SVG:. </a:t>
            </a:r>
            <a:r>
              <a:rPr lang="cs-CZ" sz="1200" i="1" dirty="0">
                <a:solidFill>
                  <a:srgbClr val="FF0000"/>
                </a:solidFill>
              </a:rPr>
              <a:t>commons.wikimedia.org/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http://commons.wikimedia.org/wiki/File:Europe-Northern_Cyprus.svg </a:t>
            </a:r>
            <a:endParaRPr lang="cs-CZ" sz="1200" dirty="0">
              <a:solidFill>
                <a:srgbClr val="FF000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cs-CZ" sz="1100" dirty="0">
                <a:solidFill>
                  <a:srgbClr val="FF0000"/>
                </a:solidFill>
              </a:rPr>
              <a:t>AUTOR NEUVEDEN. </a:t>
            </a:r>
            <a:r>
              <a:rPr lang="cs-CZ" sz="1100" i="1" dirty="0">
                <a:solidFill>
                  <a:srgbClr val="FF0000"/>
                </a:solidFill>
              </a:rPr>
              <a:t>kokhavivpublications.com</a:t>
            </a:r>
            <a:r>
              <a:rPr lang="cs-CZ" sz="1100" dirty="0">
                <a:solidFill>
                  <a:srgbClr val="FF0000"/>
                </a:solidFill>
              </a:rPr>
              <a:t> [online]. [cit. 19.9.2013]. Dostupný na WWW: http://www.kokhavivpublications.com/help/maps/country?Chechnya 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rgbClr val="FF0000"/>
                </a:solidFill>
              </a:rPr>
              <a:t>AUTOR NEUVEDEN. </a:t>
            </a:r>
            <a:r>
              <a:rPr lang="pt-BR" sz="1200" i="1" dirty="0">
                <a:solidFill>
                  <a:srgbClr val="FF0000"/>
                </a:solidFill>
              </a:rPr>
              <a:t>/www.nezapomente.cz</a:t>
            </a:r>
            <a:r>
              <a:rPr lang="pt-BR" sz="1200" dirty="0">
                <a:solidFill>
                  <a:srgbClr val="FF0000"/>
                </a:solidFill>
              </a:rPr>
              <a:t> [online]. [cit. 19.</a:t>
            </a:r>
            <a:r>
              <a:rPr lang="cs-CZ" sz="1200" dirty="0">
                <a:solidFill>
                  <a:srgbClr val="FF0000"/>
                </a:solidFill>
              </a:rPr>
              <a:t>9</a:t>
            </a:r>
            <a:r>
              <a:rPr lang="pt-BR" sz="1200" dirty="0">
                <a:solidFill>
                  <a:srgbClr val="FF0000"/>
                </a:solidFill>
              </a:rPr>
              <a:t>.201</a:t>
            </a:r>
            <a:r>
              <a:rPr lang="cs-CZ" sz="1200" dirty="0">
                <a:solidFill>
                  <a:srgbClr val="FF0000"/>
                </a:solidFill>
              </a:rPr>
              <a:t>3</a:t>
            </a:r>
            <a:r>
              <a:rPr lang="pt-BR" sz="1200" dirty="0">
                <a:solidFill>
                  <a:srgbClr val="FF0000"/>
                </a:solidFill>
              </a:rPr>
              <a:t>]. Dostupný na WWW: http://www.nezapomente.cz/zobraz/pad_symbolicke_zelezne_opony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AUTOR NEUVEDEN. </a:t>
            </a:r>
            <a:r>
              <a:rPr lang="cs-CZ" sz="1200" i="1" dirty="0">
                <a:solidFill>
                  <a:srgbClr val="FF0000"/>
                </a:solidFill>
              </a:rPr>
              <a:t>Státní vlajky světa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http://www.statnivlajky.cz/kontinent/asie </a:t>
            </a:r>
          </a:p>
          <a:p>
            <a:pPr>
              <a:spcBef>
                <a:spcPts val="0"/>
              </a:spcBef>
            </a:pPr>
            <a:r>
              <a:rPr lang="cs-CZ" sz="1200" dirty="0">
                <a:solidFill>
                  <a:srgbClr val="FF0000"/>
                </a:solidFill>
              </a:rPr>
              <a:t>AUTOR NEUVEDEN. </a:t>
            </a:r>
            <a:r>
              <a:rPr lang="cs-CZ" sz="1200" i="1" dirty="0">
                <a:solidFill>
                  <a:srgbClr val="FF0000"/>
                </a:solidFill>
              </a:rPr>
              <a:t>semperor.sweb.cz</a:t>
            </a:r>
            <a:r>
              <a:rPr lang="cs-CZ" sz="1200" dirty="0">
                <a:solidFill>
                  <a:srgbClr val="FF0000"/>
                </a:solidFill>
              </a:rPr>
              <a:t> [online]. [cit. 19.9.2013]. Dostupný na WWW: http://semperor.sweb.cz/vlajka.htm </a:t>
            </a:r>
            <a:endParaRPr lang="cs-CZ" sz="1200" dirty="0">
              <a:solidFill>
                <a:srgbClr val="FF000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</a:rPr>
              <a:t>SWPAWEL2. </a:t>
            </a:r>
            <a:r>
              <a:rPr lang="en-US" sz="1200" i="1" dirty="0">
                <a:solidFill>
                  <a:srgbClr val="FF0000"/>
                </a:solidFill>
              </a:rPr>
              <a:t>commons.wikimedia.org</a:t>
            </a:r>
            <a:r>
              <a:rPr lang="en-US" sz="1200" dirty="0">
                <a:solidFill>
                  <a:srgbClr val="FF0000"/>
                </a:solidFill>
              </a:rPr>
              <a:t> [online]. [cit. 19.</a:t>
            </a:r>
            <a:r>
              <a:rPr lang="cs-CZ" sz="1200" dirty="0">
                <a:solidFill>
                  <a:srgbClr val="FF0000"/>
                </a:solidFill>
              </a:rPr>
              <a:t>9</a:t>
            </a:r>
            <a:r>
              <a:rPr lang="en-US" sz="1200" dirty="0">
                <a:solidFill>
                  <a:srgbClr val="FF0000"/>
                </a:solidFill>
              </a:rPr>
              <a:t>.201</a:t>
            </a:r>
            <a:r>
              <a:rPr lang="cs-CZ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]. </a:t>
            </a:r>
            <a:r>
              <a:rPr lang="en-US" sz="1200" dirty="0" err="1">
                <a:solidFill>
                  <a:srgbClr val="FF0000"/>
                </a:solidFill>
              </a:rPr>
              <a:t>Dostupný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na</a:t>
            </a:r>
            <a:r>
              <a:rPr lang="en-US" sz="1200" dirty="0">
                <a:solidFill>
                  <a:srgbClr val="FF0000"/>
                </a:solidFill>
              </a:rPr>
              <a:t> WWW: http://commons.wikimedia.org/wiki/File:B%C3%BDval%C3%A1_Jugosl%C3%A1vie_CS.png 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5486"/>
            <a:ext cx="9144000" cy="756084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POLITICKÁ MAPA SVĚTA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200" b="0" dirty="0">
                <a:solidFill>
                  <a:srgbClr val="002060"/>
                </a:solidFill>
              </a:rPr>
              <a:t>ZDROJE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563638"/>
            <a:ext cx="8623301" cy="337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AUTOR NEUVEDEN. </a:t>
            </a:r>
            <a:r>
              <a:rPr lang="cs-CZ" sz="1000" i="1" dirty="0">
                <a:solidFill>
                  <a:srgbClr val="FF0000"/>
                </a:solidFill>
              </a:rPr>
              <a:t>Československá a česká historie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http://www.ceskaaslovenskahistorie.estranky.cz/clanky/statni-symboly-ceske-republiky.htm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AUTOR NEUVEDEN. </a:t>
            </a:r>
            <a:r>
              <a:rPr lang="cs-CZ" sz="1000" i="1" dirty="0">
                <a:solidFill>
                  <a:srgbClr val="FF0000"/>
                </a:solidFill>
              </a:rPr>
              <a:t>cs.wikipedia.org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http://cs.wikipedia.org/wiki/%C4%8Cesk%C3%A1_socialistick%C3%A1_republika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AMIC. </a:t>
            </a:r>
            <a:r>
              <a:rPr lang="cs-CZ" sz="1000" i="1" dirty="0">
                <a:solidFill>
                  <a:srgbClr val="FF0000"/>
                </a:solidFill>
              </a:rPr>
              <a:t>cs.wikipedia.org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http://cs.wikipedia.org/wiki/Soubor:Vychodni_Timor.png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en-US" sz="1000" dirty="0">
                <a:solidFill>
                  <a:srgbClr val="FF0000"/>
                </a:solidFill>
              </a:rPr>
              <a:t>AUTOR NEUVEDEN. </a:t>
            </a:r>
            <a:r>
              <a:rPr lang="en-US" sz="1000" i="1" dirty="0">
                <a:solidFill>
                  <a:srgbClr val="FF0000"/>
                </a:solidFill>
              </a:rPr>
              <a:t>commons.wikimedia.org</a:t>
            </a:r>
            <a:r>
              <a:rPr lang="en-US" sz="1000" dirty="0">
                <a:solidFill>
                  <a:srgbClr val="FF0000"/>
                </a:solidFill>
              </a:rPr>
              <a:t> [online]. [cit. 19.</a:t>
            </a:r>
            <a:r>
              <a:rPr lang="cs-CZ" sz="1000" dirty="0">
                <a:solidFill>
                  <a:srgbClr val="FF0000"/>
                </a:solidFill>
              </a:rPr>
              <a:t>9</a:t>
            </a:r>
            <a:r>
              <a:rPr lang="en-US" sz="1000" dirty="0">
                <a:solidFill>
                  <a:srgbClr val="FF0000"/>
                </a:solidFill>
              </a:rPr>
              <a:t>.201</a:t>
            </a:r>
            <a:r>
              <a:rPr lang="cs-CZ" sz="1000" dirty="0">
                <a:solidFill>
                  <a:srgbClr val="FF0000"/>
                </a:solidFill>
              </a:rPr>
              <a:t>3</a:t>
            </a:r>
            <a:r>
              <a:rPr lang="en-US" sz="1000" dirty="0">
                <a:solidFill>
                  <a:srgbClr val="FF0000"/>
                </a:solidFill>
              </a:rPr>
              <a:t>]. </a:t>
            </a:r>
            <a:r>
              <a:rPr lang="en-US" sz="1000" dirty="0" err="1">
                <a:solidFill>
                  <a:srgbClr val="FF0000"/>
                </a:solidFill>
              </a:rPr>
              <a:t>Dostupný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na</a:t>
            </a:r>
            <a:r>
              <a:rPr lang="en-US" sz="1000" dirty="0">
                <a:solidFill>
                  <a:srgbClr val="FF0000"/>
                </a:solidFill>
              </a:rPr>
              <a:t> WWW: http://commons.wikimedia.org/wiki/File:Er-map.gif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AUTOR NEUVEDEN. </a:t>
            </a:r>
            <a:r>
              <a:rPr lang="cs-CZ" sz="1000" i="1" dirty="0">
                <a:solidFill>
                  <a:srgbClr val="FF0000"/>
                </a:solidFill>
              </a:rPr>
              <a:t>KS Česká Lípa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http://www.kscl.cz/category/jizni-sudan/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AUTOR NEUVEDEN. </a:t>
            </a:r>
            <a:r>
              <a:rPr lang="cs-CZ" sz="1000" i="1" dirty="0">
                <a:solidFill>
                  <a:srgbClr val="FF0000"/>
                </a:solidFill>
              </a:rPr>
              <a:t>flagsflag.cz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http://flagsflag.com/wp-content/uploads/2011/07/South_Sudan.svg_.png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r>
              <a:rPr lang="cs-CZ" sz="1000" dirty="0">
                <a:solidFill>
                  <a:srgbClr val="FF0000"/>
                </a:solidFill>
              </a:rPr>
              <a:t>SLOVANSKÉ GYMNÁZIUM OLOMOUC. </a:t>
            </a:r>
            <a:r>
              <a:rPr lang="cs-CZ" sz="1000" i="1" dirty="0">
                <a:solidFill>
                  <a:srgbClr val="FF0000"/>
                </a:solidFill>
              </a:rPr>
              <a:t>Politické uspořádání států světa</a:t>
            </a:r>
            <a:r>
              <a:rPr lang="cs-CZ" sz="1000" dirty="0">
                <a:solidFill>
                  <a:srgbClr val="FF0000"/>
                </a:solidFill>
              </a:rPr>
              <a:t> [online]. [cit. 19.9.2013]. Dostupný na WWW: http://ivy.sgo.cz/</a:t>
            </a:r>
            <a:r>
              <a:rPr lang="cs-CZ" sz="1000" dirty="0" err="1">
                <a:solidFill>
                  <a:srgbClr val="FF0000"/>
                </a:solidFill>
              </a:rPr>
              <a:t>zemepis</a:t>
            </a:r>
            <a:r>
              <a:rPr lang="cs-CZ" sz="1000" dirty="0">
                <a:solidFill>
                  <a:srgbClr val="FF0000"/>
                </a:solidFill>
              </a:rPr>
              <a:t>/</a:t>
            </a:r>
            <a:r>
              <a:rPr lang="cs-CZ" sz="1000" dirty="0" err="1">
                <a:solidFill>
                  <a:srgbClr val="FF0000"/>
                </a:solidFill>
              </a:rPr>
              <a:t>tx</a:t>
            </a:r>
            <a:r>
              <a:rPr lang="cs-CZ" sz="1000" dirty="0">
                <a:solidFill>
                  <a:srgbClr val="FF0000"/>
                </a:solidFill>
              </a:rPr>
              <a:t>/polit_rozdelení_sveta.pdf </a:t>
            </a:r>
            <a:endParaRPr lang="cs-CZ" sz="1000" dirty="0">
              <a:solidFill>
                <a:srgbClr val="FF0000"/>
              </a:solidFill>
              <a:hlinkClick r:id="rId2"/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  <a:hlinkClick r:id="rId2"/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  <a:hlinkClick r:id="rId2"/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  <a:hlinkClick r:id="rId2"/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cs-CZ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20891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stát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organizace vymezená určitým </a:t>
            </a:r>
            <a:r>
              <a:rPr lang="cs-CZ" dirty="0">
                <a:solidFill>
                  <a:srgbClr val="FF0000"/>
                </a:solidFill>
              </a:rPr>
              <a:t>územím, obyvatelstvem a vládou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stát je </a:t>
            </a:r>
            <a:r>
              <a:rPr lang="cs-CZ" dirty="0">
                <a:solidFill>
                  <a:srgbClr val="FF0000"/>
                </a:solidFill>
              </a:rPr>
              <a:t>suverénní útvar </a:t>
            </a:r>
            <a:r>
              <a:rPr lang="cs-CZ" dirty="0">
                <a:solidFill>
                  <a:srgbClr val="002060"/>
                </a:solidFill>
              </a:rPr>
              <a:t>- není podřízen žádné jiné státní moci, jeho konání je zcela v jeho kompetenci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je schopen na svém území aplikovat právo (zákony) a vynutit si jejich dodržování  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835696" y="3219822"/>
            <a:ext cx="6444182" cy="1870479"/>
            <a:chOff x="1835696" y="3219822"/>
            <a:chExt cx="6444182" cy="1870479"/>
          </a:xfrm>
        </p:grpSpPr>
        <p:pic>
          <p:nvPicPr>
            <p:cNvPr id="2050" name="Picture 2" descr="Obrysová mapa ČR.jpg">
              <a:hlinkClick r:id="rId2" tooltip="/@api/deki/files/18563/=ObrysovÃ¡ mapa ÄŒR.jpg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219822"/>
              <a:ext cx="2808312" cy="176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oušť Th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229662"/>
              <a:ext cx="1296144" cy="860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odnadpis 2"/>
            <p:cNvSpPr txBox="1">
              <a:spLocks/>
            </p:cNvSpPr>
            <p:nvPr/>
          </p:nvSpPr>
          <p:spPr>
            <a:xfrm>
              <a:off x="5955129" y="3267555"/>
              <a:ext cx="1331614" cy="3558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FontTx/>
                <a:buNone/>
                <a:defRPr sz="2200" kern="1200">
                  <a:gradFill>
                    <a:gsLst>
                      <a:gs pos="0">
                        <a:schemeClr val="bg1"/>
                      </a:gs>
                      <a:gs pos="90000">
                        <a:schemeClr val="bg2">
                          <a:lumMod val="9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>
                  <a:solidFill>
                    <a:srgbClr val="FF0000"/>
                  </a:solidFill>
                </a:rPr>
                <a:t>území</a:t>
              </a:r>
            </a:p>
          </p:txBody>
        </p:sp>
        <p:sp>
          <p:nvSpPr>
            <p:cNvPr id="10" name="Podnadpis 2"/>
            <p:cNvSpPr txBox="1">
              <a:spLocks/>
            </p:cNvSpPr>
            <p:nvPr/>
          </p:nvSpPr>
          <p:spPr>
            <a:xfrm>
              <a:off x="6948264" y="4491403"/>
              <a:ext cx="1331614" cy="3558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FontTx/>
                <a:buNone/>
                <a:defRPr sz="2200" kern="1200">
                  <a:gradFill>
                    <a:gsLst>
                      <a:gs pos="0">
                        <a:schemeClr val="bg1"/>
                      </a:gs>
                      <a:gs pos="90000">
                        <a:schemeClr val="bg2">
                          <a:lumMod val="9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>
                  <a:solidFill>
                    <a:srgbClr val="FF0000"/>
                  </a:solidFill>
                </a:rPr>
                <a:t>obyvatelstvo</a:t>
              </a:r>
            </a:p>
          </p:txBody>
        </p:sp>
        <p:sp>
          <p:nvSpPr>
            <p:cNvPr id="11" name="Podnadpis 2"/>
            <p:cNvSpPr txBox="1">
              <a:spLocks/>
            </p:cNvSpPr>
            <p:nvPr/>
          </p:nvSpPr>
          <p:spPr>
            <a:xfrm>
              <a:off x="1835696" y="4175120"/>
              <a:ext cx="1331614" cy="3558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FontTx/>
                <a:buNone/>
                <a:defRPr sz="2200" kern="1200">
                  <a:gradFill>
                    <a:gsLst>
                      <a:gs pos="0">
                        <a:schemeClr val="bg1"/>
                      </a:gs>
                      <a:gs pos="90000">
                        <a:schemeClr val="bg2">
                          <a:lumMod val="9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ts val="1200"/>
                </a:spcBef>
                <a:buFontTx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>
                  <a:solidFill>
                    <a:srgbClr val="FF0000"/>
                  </a:solidFill>
                </a:rPr>
                <a:t>vláda</a:t>
              </a: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H="1">
              <a:off x="5076056" y="3623427"/>
              <a:ext cx="879073" cy="3790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Petr Nečas">
              <a:hlinkClick r:id="rId5" tooltip="Petr Nečas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" r="18135"/>
            <a:stretch/>
          </p:blipFill>
          <p:spPr bwMode="auto">
            <a:xfrm>
              <a:off x="3963313" y="3549489"/>
              <a:ext cx="836075" cy="90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Přímá spojnice se šipkou 13"/>
            <p:cNvCxnSpPr/>
            <p:nvPr/>
          </p:nvCxnSpPr>
          <p:spPr>
            <a:xfrm flipV="1">
              <a:off x="3191347" y="4103803"/>
              <a:ext cx="948605" cy="2776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H="1">
              <a:off x="6084168" y="4748014"/>
              <a:ext cx="86409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0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75362" y="1100855"/>
            <a:ext cx="5366133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FF0000"/>
                </a:solidFill>
              </a:rPr>
              <a:t>stát – problematika mezinárodního uznání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aby byl stát skutečně </a:t>
            </a:r>
            <a:r>
              <a:rPr lang="cs-CZ" sz="1600" dirty="0">
                <a:solidFill>
                  <a:srgbClr val="FF0000"/>
                </a:solidFill>
              </a:rPr>
              <a:t>nezávislý</a:t>
            </a:r>
            <a:r>
              <a:rPr lang="cs-CZ" sz="1600" dirty="0">
                <a:solidFill>
                  <a:srgbClr val="002060"/>
                </a:solidFill>
              </a:rPr>
              <a:t>, musí jej jako suverénní </a:t>
            </a:r>
            <a:r>
              <a:rPr lang="cs-CZ" sz="1600" dirty="0">
                <a:solidFill>
                  <a:srgbClr val="FF0000"/>
                </a:solidFill>
              </a:rPr>
              <a:t>uznat ostatní státy světa </a:t>
            </a:r>
            <a:r>
              <a:rPr lang="cs-CZ" sz="1600" dirty="0">
                <a:solidFill>
                  <a:srgbClr val="002060"/>
                </a:solidFill>
              </a:rPr>
              <a:t>=</a:t>
            </a:r>
            <a:r>
              <a:rPr lang="cs-CZ" sz="1600" dirty="0">
                <a:solidFill>
                  <a:srgbClr val="002060"/>
                </a:solidFill>
                <a:latin typeface="Times New Roman"/>
                <a:cs typeface="Times New Roman"/>
              </a:rPr>
              <a:t>˃</a:t>
            </a:r>
            <a:endParaRPr lang="cs-CZ" sz="1600" dirty="0">
              <a:solidFill>
                <a:srgbClr val="002060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na světě je řada území, která se deklarovala jako nezávislé státy, ale jejich nezávislost ostatní státy neuznávají, popř. je uznávají jen některé z nich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není proto možné přesně určit počet států světa, </a:t>
            </a:r>
            <a:r>
              <a:rPr lang="cs-CZ" sz="1600" dirty="0">
                <a:solidFill>
                  <a:srgbClr val="002060"/>
                </a:solidFill>
              </a:rPr>
              <a:t>v současnosti jich je </a:t>
            </a:r>
            <a:r>
              <a:rPr lang="cs-CZ" sz="1600" dirty="0">
                <a:solidFill>
                  <a:srgbClr val="FF0000"/>
                </a:solidFill>
              </a:rPr>
              <a:t>kolem 200, </a:t>
            </a:r>
            <a:r>
              <a:rPr lang="cs-CZ" sz="1600" dirty="0">
                <a:solidFill>
                  <a:srgbClr val="002060"/>
                </a:solidFill>
              </a:rPr>
              <a:t>počet stále stoupá (1900 – asi 50 států, po 2.sv.v. 76, 70. léta 150, v roce 1990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asi 175 států)</a:t>
            </a:r>
          </a:p>
          <a:p>
            <a:pPr lvl="2" algn="l"/>
            <a:r>
              <a:rPr lang="cs-CZ" sz="1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5" name="Picture 2" descr="http://www.mapa-sveta.info/images/big_svet_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8" y="1563638"/>
            <a:ext cx="35496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6372200" y="2264885"/>
            <a:ext cx="2088232" cy="6944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>
                <a:solidFill>
                  <a:srgbClr val="FF0000"/>
                </a:solidFill>
              </a:rPr>
              <a:t>asi 200</a:t>
            </a:r>
          </a:p>
        </p:txBody>
      </p:sp>
    </p:spTree>
    <p:extLst>
      <p:ext uri="{BB962C8B-B14F-4D97-AF65-F5344CB8AC3E}">
        <p14:creationId xmlns:p14="http://schemas.microsoft.com/office/powerpoint/2010/main" val="6601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20891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stát – problematika mezinárodního uznání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ČR je nyní uznávána všemi státy světa</a:t>
            </a:r>
            <a:r>
              <a:rPr lang="cs-CZ" sz="1600" dirty="0">
                <a:solidFill>
                  <a:srgbClr val="002060"/>
                </a:solidFill>
              </a:rPr>
              <a:t>, do roku 2009 ji však neuznávalo Lichtenštejnsko (spory o majetek, který si na českém území nárokuje vládnoucí rod Lichtenštejnů a ČR jej odmítá vydat kvůli Benešovým dekretům)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mezi sporná území patří např. </a:t>
            </a:r>
            <a:r>
              <a:rPr lang="cs-CZ" sz="1600" dirty="0">
                <a:solidFill>
                  <a:srgbClr val="FF0000"/>
                </a:solidFill>
              </a:rPr>
              <a:t>Kosovo </a:t>
            </a:r>
            <a:r>
              <a:rPr lang="cs-CZ" sz="1600" dirty="0">
                <a:solidFill>
                  <a:srgbClr val="002060"/>
                </a:solidFill>
              </a:rPr>
              <a:t>(uznává necelá polovina států světa, ČR je mezi nimi), </a:t>
            </a:r>
            <a:r>
              <a:rPr lang="cs-CZ" sz="1600" dirty="0">
                <a:solidFill>
                  <a:srgbClr val="FF0000"/>
                </a:solidFill>
              </a:rPr>
              <a:t>Čínská republika </a:t>
            </a:r>
            <a:r>
              <a:rPr lang="cs-CZ" sz="1600" dirty="0">
                <a:solidFill>
                  <a:srgbClr val="002060"/>
                </a:solidFill>
              </a:rPr>
              <a:t>(Tchaj-wan, uznává jen 23 států, ČR nikoli)   </a:t>
            </a:r>
            <a:r>
              <a:rPr lang="cs-CZ" sz="1600" dirty="0">
                <a:solidFill>
                  <a:srgbClr val="FF0000"/>
                </a:solidFill>
              </a:rPr>
              <a:t>Severokyperská turecká republika </a:t>
            </a:r>
            <a:r>
              <a:rPr lang="cs-CZ" sz="1600" dirty="0">
                <a:solidFill>
                  <a:srgbClr val="002060"/>
                </a:solidFill>
              </a:rPr>
              <a:t>(uznává jen Turecko, </a:t>
            </a:r>
            <a:r>
              <a:rPr lang="cs-CZ" sz="1600" dirty="0">
                <a:solidFill>
                  <a:srgbClr val="FF0000"/>
                </a:solidFill>
              </a:rPr>
              <a:t>Čečensko </a:t>
            </a:r>
            <a:r>
              <a:rPr lang="cs-CZ" sz="1600" dirty="0">
                <a:solidFill>
                  <a:srgbClr val="002060"/>
                </a:solidFill>
              </a:rPr>
              <a:t>(v minulosti uznal jen Afganistán) atd.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09500" y="3439626"/>
            <a:ext cx="1381125" cy="1485900"/>
            <a:chOff x="1211710" y="3507854"/>
            <a:chExt cx="1381125" cy="1485900"/>
          </a:xfrm>
        </p:grpSpPr>
        <p:pic>
          <p:nvPicPr>
            <p:cNvPr id="1026" name="Picture 2" descr="mapa_Kosov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710" y="3507854"/>
              <a:ext cx="1381125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ál 4"/>
            <p:cNvSpPr/>
            <p:nvPr/>
          </p:nvSpPr>
          <p:spPr>
            <a:xfrm>
              <a:off x="1763688" y="4421088"/>
              <a:ext cx="504056" cy="477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219265" y="3439626"/>
            <a:ext cx="1584176" cy="1459260"/>
            <a:chOff x="5292080" y="3534494"/>
            <a:chExt cx="1584176" cy="1459260"/>
          </a:xfrm>
        </p:grpSpPr>
        <p:grpSp>
          <p:nvGrpSpPr>
            <p:cNvPr id="11" name="Skupina 10"/>
            <p:cNvGrpSpPr/>
            <p:nvPr/>
          </p:nvGrpSpPr>
          <p:grpSpPr>
            <a:xfrm>
              <a:off x="5292080" y="3534494"/>
              <a:ext cx="1584176" cy="1459260"/>
              <a:chOff x="5292080" y="3534494"/>
              <a:chExt cx="1473959" cy="1371600"/>
            </a:xfrm>
          </p:grpSpPr>
          <p:pic>
            <p:nvPicPr>
              <p:cNvPr id="9" name="Obrázek 8" descr="Výřez obrazovky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3534494"/>
                <a:ext cx="1473959" cy="1371600"/>
              </a:xfrm>
              <a:prstGeom prst="rect">
                <a:avLst/>
              </a:prstGeom>
            </p:spPr>
          </p:pic>
          <p:pic>
            <p:nvPicPr>
              <p:cNvPr id="10" name="Obrázek 9" descr="Výřez obrazovky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4324" y="3565004"/>
                <a:ext cx="736979" cy="489002"/>
              </a:xfrm>
              <a:prstGeom prst="rect">
                <a:avLst/>
              </a:prstGeom>
            </p:spPr>
          </p:pic>
        </p:grpSp>
        <p:sp>
          <p:nvSpPr>
            <p:cNvPr id="12" name="Ovál 11"/>
            <p:cNvSpPr/>
            <p:nvPr/>
          </p:nvSpPr>
          <p:spPr>
            <a:xfrm rot="2914356">
              <a:off x="6049286" y="3560108"/>
              <a:ext cx="360040" cy="1054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9" name="Picture 5" descr="Česko, nebo Čečensko? Komentář webu The Huffington Post doprovází video s vysvětlením čečenských reálií a mapka, na níž méně zeměpisně zběhlé čtenáře šipky upozorňují na polohu jihoruského Čečenska a České republik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201863"/>
            <a:ext cx="52863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Česko, nebo Čečensko? Komentář webu The Huffington Post doprovází video s vysvětlením čečenských reálií a mapka, na níž méně zeměpisně zběhlé čtenáře šipky upozorňují na polohu jihoruského Čečenska a České republik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049463"/>
            <a:ext cx="52863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2370913" y="3579987"/>
            <a:ext cx="2386613" cy="1211206"/>
            <a:chOff x="2370913" y="3579987"/>
            <a:chExt cx="2386613" cy="1211206"/>
          </a:xfrm>
        </p:grpSpPr>
        <p:pic>
          <p:nvPicPr>
            <p:cNvPr id="2050" name="Picture 2" descr="File:Locator map of the ROC Taiwan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13" y="3579987"/>
              <a:ext cx="2386613" cy="121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ál 2"/>
            <p:cNvSpPr/>
            <p:nvPr/>
          </p:nvSpPr>
          <p:spPr>
            <a:xfrm rot="2348772">
              <a:off x="3906821" y="3631093"/>
              <a:ext cx="212429" cy="4499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463348" y="3379190"/>
            <a:ext cx="1284747" cy="1479899"/>
            <a:chOff x="7463348" y="3379190"/>
            <a:chExt cx="1284747" cy="1479899"/>
          </a:xfrm>
        </p:grpSpPr>
        <p:pic>
          <p:nvPicPr>
            <p:cNvPr id="2052" name="Picture 4" descr="chechnya_map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348" y="3379190"/>
              <a:ext cx="1284747" cy="147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ál 17"/>
            <p:cNvSpPr/>
            <p:nvPr/>
          </p:nvSpPr>
          <p:spPr>
            <a:xfrm>
              <a:off x="7740352" y="3614540"/>
              <a:ext cx="864096" cy="104544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621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k výrazným změnám na politické mapě světa došlo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zcela zásadně se proměnilo </a:t>
            </a:r>
            <a:r>
              <a:rPr lang="cs-CZ" sz="1600" dirty="0">
                <a:solidFill>
                  <a:srgbClr val="FF0000"/>
                </a:solidFill>
              </a:rPr>
              <a:t>rozložení politických sil ve světě: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došlo k tzv. </a:t>
            </a:r>
            <a:r>
              <a:rPr lang="cs-CZ" sz="1600" dirty="0">
                <a:solidFill>
                  <a:srgbClr val="FF0000"/>
                </a:solidFill>
              </a:rPr>
              <a:t>pádu železné opony: </a:t>
            </a:r>
            <a:r>
              <a:rPr lang="cs-CZ" sz="1600" dirty="0">
                <a:solidFill>
                  <a:srgbClr val="002060"/>
                </a:solidFill>
              </a:rPr>
              <a:t>dělila svět na demokratický západ (hegemon USA) a socialistický (komunistický) východ (hegemon SSSR)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pád tvrdé diktatury v zemích východního bloku měl za následek odhalení četných (nejen) národnostních problémů, které předtím byly ukryty do pozadí =</a:t>
            </a:r>
            <a:r>
              <a:rPr lang="cs-CZ" sz="1600" dirty="0">
                <a:solidFill>
                  <a:srgbClr val="002060"/>
                </a:solidFill>
                <a:latin typeface="Times New Roman"/>
                <a:cs typeface="Times New Roman"/>
              </a:rPr>
              <a:t>˃ </a:t>
            </a:r>
            <a:r>
              <a:rPr lang="cs-CZ" sz="1600" dirty="0">
                <a:solidFill>
                  <a:srgbClr val="002060"/>
                </a:solidFill>
                <a:cs typeface="Times New Roman"/>
              </a:rPr>
              <a:t>více národnostní s</a:t>
            </a:r>
            <a:r>
              <a:rPr lang="cs-CZ" sz="1600" dirty="0">
                <a:solidFill>
                  <a:srgbClr val="002060"/>
                </a:solidFill>
              </a:rPr>
              <a:t>táty se začaly rozpadat a </a:t>
            </a:r>
            <a:r>
              <a:rPr lang="cs-CZ" sz="1600" dirty="0">
                <a:solidFill>
                  <a:srgbClr val="FF0000"/>
                </a:solidFill>
              </a:rPr>
              <a:t>vznikla situace příznivá pro vznik nových, často národnostně jednotných států     </a:t>
            </a:r>
          </a:p>
        </p:txBody>
      </p:sp>
      <p:pic>
        <p:nvPicPr>
          <p:cNvPr id="1029" name="Picture 5" descr="Česko, nebo Čečensko? Komentář webu The Huffington Post doprovází video s vysvětlením čečenských reálií a mapka, na níž méně zeměpisně zběhlé čtenáře šipky upozorňují na polohu jihoruského Čečenska a České republi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201863"/>
            <a:ext cx="52863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ezapomente.cz/images/cms/gallery/113068-article-wf6je_3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31590"/>
            <a:ext cx="1584176" cy="11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SSSR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šlo o </a:t>
            </a:r>
            <a:r>
              <a:rPr lang="cs-CZ" sz="1600" dirty="0">
                <a:solidFill>
                  <a:srgbClr val="FF0000"/>
                </a:solidFill>
              </a:rPr>
              <a:t>rozpad rozlohou největšího státu světa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dirty="0">
                <a:solidFill>
                  <a:srgbClr val="FF0000"/>
                </a:solidFill>
              </a:rPr>
              <a:t>hlavní sílu </a:t>
            </a:r>
            <a:r>
              <a:rPr lang="cs-CZ" sz="1600" dirty="0">
                <a:solidFill>
                  <a:srgbClr val="002060"/>
                </a:solidFill>
              </a:rPr>
              <a:t>(hegemona) </a:t>
            </a:r>
            <a:r>
              <a:rPr lang="cs-CZ" sz="1600" dirty="0">
                <a:solidFill>
                  <a:srgbClr val="FF0000"/>
                </a:solidFill>
              </a:rPr>
              <a:t>východního bloku</a:t>
            </a:r>
            <a:r>
              <a:rPr lang="cs-CZ" sz="1600" dirty="0">
                <a:solidFill>
                  <a:srgbClr val="002060"/>
                </a:solidFill>
              </a:rPr>
              <a:t>, mnohonárodnostní stát složený z patnácti republik, z nichž některé (Estonsko, Lotyšsko, Litva) byly v minulosti k SSSR připojeny násilím, tj.  proti své vůli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poté, co se východní blok začal rozpadat, začaly se v celém SSSR objevovat hlasy po osamostatnění jednotlivých republik, posléze propukl boj o moc v rozpadajícím se státě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v prosinci 1991 </a:t>
            </a:r>
            <a:r>
              <a:rPr lang="cs-CZ" sz="1600" dirty="0">
                <a:solidFill>
                  <a:srgbClr val="002060"/>
                </a:solidFill>
              </a:rPr>
              <a:t>se tak už bývalý SSSR rozpadl na 15 zcela samostatných států: </a:t>
            </a:r>
            <a:r>
              <a:rPr lang="cs-CZ" sz="1600" dirty="0">
                <a:solidFill>
                  <a:srgbClr val="FF0000"/>
                </a:solidFill>
              </a:rPr>
              <a:t>Rusko, Bělorusko, Ukrajina, Estonsko, Lotyšsko, Litva, Moldavsko, Kazachstán, Uzbekistán, Turkmenistán, Tádžikistán, Kyrgyzstán, Gruzie, Arménie, Ázerbájdžán</a:t>
            </a:r>
            <a:endParaRPr lang="cs-CZ" sz="1600" dirty="0">
              <a:solidFill>
                <a:srgbClr val="002060"/>
              </a:solidFill>
            </a:endParaRP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SSSR</a:t>
            </a:r>
          </a:p>
          <a:p>
            <a:pPr lvl="2" algn="l">
              <a:buClr>
                <a:srgbClr val="002060"/>
              </a:buClr>
            </a:pP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ages.nationmaster.com/images/motw/commonwealth/soviet_union_admin_1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61521"/>
            <a:ext cx="5112568" cy="355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397960" y="4654969"/>
            <a:ext cx="3168352" cy="634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FF0000"/>
                </a:solidFill>
              </a:rPr>
              <a:t>mapa republik SSSR, z nějž po roce 1991 vzniklo 15 nezávislých států</a:t>
            </a:r>
          </a:p>
        </p:txBody>
      </p:sp>
      <p:sp>
        <p:nvSpPr>
          <p:cNvPr id="6" name="AutoShape 6" descr="data:image/jpeg;base64,/9j/4AAQSkZJRgABAQAAAQABAAD/2wCEAAkGBwgHBgkIBwgWFAkWFyIaGBcYFRscHBsgIB0iIhsdHyIkKCogHxsoHh8nKzoqJTQ3LjouJyQzRD8vQyo5LywBCgoKDg0OGhAQGjckHiU3NjIzNDQ2NTE4NDc1NDc4NDc0NCw3NC8wNzc0NDQ0NDQ1LDQ3ODQ0LDQ3LDQ3NzQsN//AABEIAKAA8AMBEQACEQEDEQH/xAAbAAEBAQEBAQEBAAAAAAAAAAAAAwQFBgcBAv/EADYQAAEDAQUHAgMGBwAAAAAAAAABAgMEBREUkrEGMTRRU1RyEiEyQWEiI0JxgdEHEzNigpGh/8QAGwEBAAMBAQEBAAAAAAAAAAAAAAIEBQMGAQf/xAA1EQEAAQIBCAoCAQQDAQAAAAAAAQIDBAUREzJRcZGxFBUhMTM0QVJTchJh4UKh0fAGwfEi/9oADAMBAAIRAxEAPwD53Q0cL6eJVibfcnyTkZF27VFU9r9FwOBs12aJmiO6PSNjTgIOi3Khy01W1e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JVVDA2lmckLb/SvyTkTovVTVHar4rJ1mmxXMUR3T6RsVs3hYvFNCF7WlYyb4FG6OTacWmAAAAAAAAAAAAAAAAAAAAAAAAAAAAAAAEa3g5/FdCdvXjeq43y9z6zyQs3hYvFNCd7WlWyb4FG6OTacWmAAK09NPUuVtNA57k+TWquhCu5TRGeqcznXdotxnrmI39j0my9i3SVL7Xp3RxuakbPWxUvfItzVS/kZuOxXZTFmc8x2zmn0jvZGUcb2UxYqiZifynNPpT2z3OHJY9pxq5H2dKl2/wC7d8v0L0YmzPdXHGGlTjMPV3XI4wxHdZAAAAAAAAAAAAAAAAAAAAAAAACNbwc/iuhO3rxvVcb5e59Z5IWbwsXimhO9rSrZN8CjdHJtOLTAAFaWpno52T0sqslTcqLcpC5bpuU/jVGeHO5aou0zRXGeJevtaz6y16Oz66SRsUj2+pyukVrHOVfselF3PVN93t7mPYv27FdduI/KI7IzRnmI9c/6YOGxFrDXLlqImqInNGaM8xHrn/Wxl2qqa+z6ensxvqjp3Ro5yOVVc525yOVV90RU3J7HXA27V2qq72TMTmjZGzM75Nt2b1VV+c01RMxGyI9M0f7LyprNsAAAAAAAAAAAAAAAAAAAAAAAAI1vBz+K6E7evG9Vxvl7n1nkhZvCxeKaE72tKtk3wKN0cm04tMAAANddX1VpzRrUy33IjWpuRqfJE5IcbVmizE/jH7lXs2Ldimfwj9z+392jU1zo4aK0L74r/T6k90Rbva/5t9vY+WaLWeblv+rvfLFuzEzdtf1d+b/e/awndZAAAAAAAAAAAAAAAAAAAAAAAACNbwc/iuhO3rxvVcb5e59Z5IWbwsXimhO9rSrZN8CjdHJtOLTAAHX2e2erbelkbSIiManu5276J+ZTxeNt4aImvvn0UMdlC1g4ia++fSFtoNl6iwYWSVdVGqu+FqKt68/a7chDCZQoxMzFFM9jngsqUYuqYt0z2erdsykO0NK+w69fv2tVYJPm3m36t+n5nDGzVhaoxFvunWjb+96tlCa8HXGKtd060bf3vearKaajqpaaoZdK1blQ07dym5TFdPdLYtXabtEV0TniUSboAAAAAAAAAAAAAAAAAAAAAAAI1vBz+K6E7evG9Vxvl7n1nkhZvCxeKaE72tKtk3wKN0cm04tMAAfV6faSwbD2dpX0XvGu6NLvXf8AiV31+p5KvA4rEYiqK+/b6frM8PcybjMXiqoud8evp+szLtfYMe0dFHbNjyeub07r/iTknJycjrk/GThK5sXozRy/h3yXj6sDcnDX4zRn4T/h4KwJ30lu0MrfZySNv/Vbl/4pv4uiK7FcfqXpsbbi5hq6Z2S9J/FGjbDbFPUtT+oz3/Nq/sqGbkO7NVmqifSebI/45emqxVRP9M83izbeiAAAAAAAAAAAAAAAAAAAAAAAEa3g5/FdCdvXjeq43y9z6zyQs3hYvFNCd7WlWyb4FG6OTacWmAAAHf2S2lmsCqVHIrqN6/bby/uT66mfj8BTiqdlUd0svKeTacZR2dlUd0/9S9zaOzVFbNoUNt2ZK1E9bXPu3PRFvv8Ao4wrOPuYe3Xh7sekxH6/h5uxlK7hbVeGvR6TEfr+HB/itO19fQwIv2msVV/yVP2L+QqJi3XVtnk0/wDjVuYtV17Zj+3/AK8Kbz0oAAAAAAAAAAAAAAAAAAAAAAAjW8HP4roTt68b1XG+XufWeSFm8LF4poTva0q2TfAo3RybTi0wDtbL7O1O0FWrI19NO3433bvonNSjjcdRhaM89sz3Qzso5RowdGee2qe6H0BJ9nNkqmnoFYiSvT3eqIqpy9S70vPP/hi8dTVcz9ken+Hlvwx2UaKrufPEendw3KybI7OWk7Ewwp6V9/u33NX/AF7EIyli7P8A8TPGEKcr46xH4VTxjt/uvPaFhbKUX8hr0am/0NW9yr+X7nOmzicbX+U9v79HKjD4zKNz8pjP+57IcXa7ZyPaGnbbNjS+uVW/Df7PROXJyci9gMdOFq0F6M0cmjkzKM4OqcNiIzRn4fw+aOa5jla5LnJvRT00Tn7YewiYmM8Pw+voAAAAAAAAAAAAAAAAAAAAABGt4OfxXQnb143quN8vc+s8kLN4WLxTQne1pVsm+BRujk2nFpgHfsDauusKimpaWNitct6K5Ny3XfqZ+LydbxNcV1TPYy8bkqzi7kXK5ns7HFq6masqZKipkV0zlvVV+Zdt26bdMU0xmiGhbt026IoojNEJtcrfhW4lMZ05iJfh9fXc2b2nrbAdIkCI+B29jlW6/mnJShjMBbxWb8uyY9Wbj8mWsZEfl2THrDlV9XJXVs1XNd/Me5XLdu9y3atxboiiO6F2zaptW6bdPdHYgdHU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THZ9TA2miR0zUX0p+JOR2vUVTVPYzsnYqxTZoia47o9Y2NmLpu4bmQ46OvZLR6bh/kp4wYum7huZBo69knTcP8lPGDF03cNzINHXsk6bh/kp4wYum7huZBo69knTcP8AJTxgxdN3DcyDR17JOm4f5KeMGLpu4bmQaOvZJ03D/JTxgxdN3DcyDR17JOm4f5KeMGLpu4bmQaOvZJ03D/JTxgxdN3DcyDR17JOm4f5KeMGLpu4bmQaOvZJ03D/JTxgxdN3DcyDR17JOm4f5KeMGLpu4bmQaOvZJ03D/ACU8YMXTdw3Mg0deyTpuH+SnjBi6buG5kGjr2SdNw/yU8YMXTdw3Mg0deyTpuH+SnjBi6buG5kGjr2SdNw/yU8YMXTdw3Mg0deyTpuH+SnjBi6buG5kGjr2SdNw/yU8YMXTdw3Mg0deyTpuH+SnjBi6buG5kGjr2SdNw/wAlPGDF03cNzINHXsk6bh/kp4wYum7huZBo69knTcP8lPGDF03cNzINHXsk6bh/kp4wYum7huZBo69knTcP8lPGDF03cNzINHXsk6bh/kp4wYum7huZBo69knTcP8lPGDF03cNzINHXsk6bh/kp4wYum7huZBo69knTcP8AJTxhGrqqdaSZEnbf6V/EnInbt1/nHYr4zGYecPciLkd0+sb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Tištěná vlajka SS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" y="1851670"/>
            <a:ext cx="1447328" cy="9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tyšská vlajk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11740"/>
            <a:ext cx="43204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tevská vlaj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" y="3752333"/>
            <a:ext cx="431546" cy="2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ěloruská vlajk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0" y="3433657"/>
            <a:ext cx="488397" cy="2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Ukrajinská vlajk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5" y="3433657"/>
            <a:ext cx="474835" cy="2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stonská vlajk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33657"/>
            <a:ext cx="432048" cy="2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Moldavská vlajk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0" y="3752332"/>
            <a:ext cx="488397" cy="2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uská vlajka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" y="3389773"/>
            <a:ext cx="431043" cy="2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rménská vlajka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8875"/>
            <a:ext cx="465534" cy="3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Ázerbájdžánská vlajka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16" y="4078875"/>
            <a:ext cx="406524" cy="3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Gruzínská vlajk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4" y="4078875"/>
            <a:ext cx="474835" cy="3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Kazašská vlajka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7" y="3774492"/>
            <a:ext cx="474834" cy="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Kyrgyzská vlajka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" y="4078875"/>
            <a:ext cx="504805" cy="3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Tádžická vlajka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6" y="4120009"/>
            <a:ext cx="403090" cy="2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Uzbecká vlajka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64156"/>
            <a:ext cx="432048" cy="2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Turkmenská vlajka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4492"/>
            <a:ext cx="432048" cy="2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dnadpis 2"/>
          <p:cNvSpPr txBox="1">
            <a:spLocks/>
          </p:cNvSpPr>
          <p:nvPr/>
        </p:nvSpPr>
        <p:spPr>
          <a:xfrm rot="5400000">
            <a:off x="1304730" y="2785376"/>
            <a:ext cx="849622" cy="634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>
                <a:solidFill>
                  <a:srgbClr val="002060"/>
                </a:solidFill>
              </a:rPr>
              <a:t> =</a:t>
            </a:r>
            <a:r>
              <a:rPr lang="cs-CZ" sz="3600" dirty="0">
                <a:solidFill>
                  <a:srgbClr val="002060"/>
                </a:solidFill>
                <a:latin typeface="Times New Roman"/>
                <a:cs typeface="Times New Roman"/>
              </a:rPr>
              <a:t>˃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62980" y="987574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Jugoslávie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šlo o </a:t>
            </a:r>
            <a:r>
              <a:rPr lang="cs-CZ" sz="1600" dirty="0">
                <a:solidFill>
                  <a:srgbClr val="FF0000"/>
                </a:solidFill>
              </a:rPr>
              <a:t>mnohonárodnostní stát s třemi odlišnými náboženstvími </a:t>
            </a:r>
            <a:r>
              <a:rPr lang="cs-CZ" sz="1600" dirty="0">
                <a:solidFill>
                  <a:srgbClr val="002060"/>
                </a:solidFill>
              </a:rPr>
              <a:t>(katolíci, protestanti, muslimové)</a:t>
            </a:r>
            <a:endParaRPr lang="cs-CZ" sz="1600" dirty="0">
              <a:solidFill>
                <a:srgbClr val="FF0000"/>
              </a:solidFill>
            </a:endParaRP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většina z jeho šesti republik ležela na </a:t>
            </a:r>
            <a:r>
              <a:rPr lang="cs-CZ" sz="1600" dirty="0">
                <a:solidFill>
                  <a:srgbClr val="FF0000"/>
                </a:solidFill>
              </a:rPr>
              <a:t>Balkánském poloostrově</a:t>
            </a:r>
            <a:r>
              <a:rPr lang="cs-CZ" sz="1600" dirty="0">
                <a:solidFill>
                  <a:srgbClr val="002060"/>
                </a:solidFill>
              </a:rPr>
              <a:t>, dlouhá léta (do roku 1980) byla Jugoslávie držena silnou rukou komunistického vůdce </a:t>
            </a:r>
            <a:r>
              <a:rPr lang="cs-CZ" sz="1600" dirty="0">
                <a:solidFill>
                  <a:srgbClr val="FF0000"/>
                </a:solidFill>
              </a:rPr>
              <a:t>Josefa Broze Tita</a:t>
            </a:r>
            <a:endParaRPr lang="cs-CZ" sz="1600" dirty="0">
              <a:solidFill>
                <a:srgbClr val="002060"/>
              </a:solidFill>
            </a:endParaRP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 jeho smrti začaly národnostní i náboženské spory postupně vyplouvat na povrch a v roce </a:t>
            </a:r>
            <a:r>
              <a:rPr lang="cs-CZ" sz="1600" dirty="0">
                <a:solidFill>
                  <a:srgbClr val="FF0000"/>
                </a:solidFill>
              </a:rPr>
              <a:t>1991 vypukla válka, </a:t>
            </a:r>
            <a:r>
              <a:rPr lang="cs-CZ" sz="1600" dirty="0">
                <a:solidFill>
                  <a:srgbClr val="002060"/>
                </a:solidFill>
              </a:rPr>
              <a:t>která na různých územích trvala až do konce století</a:t>
            </a:r>
          </a:p>
          <a:p>
            <a:pPr marL="1257300" lvl="2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z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Jugoslávie se postupnou genezí v průběhu let 1991 – 2007 vytvořilo </a:t>
            </a:r>
            <a:r>
              <a:rPr lang="cs-CZ" sz="1600" dirty="0">
                <a:solidFill>
                  <a:srgbClr val="FF0000"/>
                </a:solidFill>
              </a:rPr>
              <a:t>sedm států: </a:t>
            </a:r>
            <a:r>
              <a:rPr lang="cs-CZ" sz="1600" dirty="0">
                <a:solidFill>
                  <a:srgbClr val="002060"/>
                </a:solidFill>
              </a:rPr>
              <a:t>Chorvatsko, Slovinsko, Makedonie, Bosna a Hercegovina, Srbsko, Černá Hora, Kosovo 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496944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POLITICKÁ MAPA SVĚTA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520" y="1059582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FF0000"/>
                </a:solidFill>
              </a:rPr>
              <a:t>Změny na politické mapě světa po roce 1989</a:t>
            </a:r>
          </a:p>
          <a:p>
            <a:pPr marL="800100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Rozpad Jugoslávie</a:t>
            </a:r>
          </a:p>
          <a:p>
            <a:pPr lvl="2" algn="l">
              <a:buClr>
                <a:srgbClr val="002060"/>
              </a:buClr>
            </a:pP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3743325" y="4783259"/>
            <a:ext cx="5040560" cy="4437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>
                <a:solidFill>
                  <a:srgbClr val="FF0000"/>
                </a:solidFill>
              </a:rPr>
              <a:t>postupná geneze vydělování států bývalé Jugoslávie</a:t>
            </a:r>
          </a:p>
        </p:txBody>
      </p:sp>
      <p:sp>
        <p:nvSpPr>
          <p:cNvPr id="6" name="AutoShape 6" descr="data:image/jpeg;base64,/9j/4AAQSkZJRgABAQAAAQABAAD/2wCEAAkGBwgHBgkIBwgWFAkWFyIaGBcYFRscHBsgIB0iIhsdHyIkKCogHxsoHh8nKzoqJTQ3LjouJyQzRD8vQyo5LywBCgoKDg0OGhAQGjckHiU3NjIzNDQ2NTE4NDc1NDc4NDc0NCw3NC8wNzc0NDQ0NDQ1LDQ3ODQ0LDQ3LDQ3NzQsN//AABEIAKAA8AMBEQACEQEDEQH/xAAbAAEBAQEBAQEBAAAAAAAAAAAAAwQFBgcBAv/EADYQAAEDAQUHAgMGBwAAAAAAAAABAgMEBREUkrEGMTRRU1RyEiEyQWEiI0JxgdEHEzNigpGh/8QAGwEBAAMBAQEBAAAAAAAAAAAAAAIEBQMGAQf/xAA1EQEAAQIBCAoCAQQDAQAAAAAAAQIDBAUREzJRcZGxFBUhMTM0QVJTchJh4UKh0fAGwfEi/9oADAMBAAIRAxEAPwD53Q0cL6eJVibfcnyTkZF27VFU9r9FwOBs12aJmiO6PSNjTgIOi3Khy01W1e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GAg6LcqDTVbTq2x7I4QYCDotyoNNVtOrbHsjhBgIOi3Kg01W06tseyOEJVVDA2lmckLb/SvyTkTovVTVHar4rJ1mmxXMUR3T6RsVs3hYvFNCF7WlYyb4FG6OTacWmAAAAAAAAAAAAAAAAAAAAAAAAAAAAAAAEa3g5/FdCdvXjeq43y9z6zyQs3hYvFNCd7WlWyb4FG6OTacWmAAK09NPUuVtNA57k+TWquhCu5TRGeqcznXdotxnrmI39j0my9i3SVL7Xp3RxuakbPWxUvfItzVS/kZuOxXZTFmc8x2zmn0jvZGUcb2UxYqiZifynNPpT2z3OHJY9pxq5H2dKl2/wC7d8v0L0YmzPdXHGGlTjMPV3XI4wxHdZAAAAAAAAAAAAAAAAAAAAAAAACNbwc/iuhO3rxvVcb5e59Z5IWbwsXimhO9rSrZN8CjdHJtOLTAAFaWpno52T0sqslTcqLcpC5bpuU/jVGeHO5aou0zRXGeJevtaz6y16Oz66SRsUj2+pyukVrHOVfselF3PVN93t7mPYv27FdduI/KI7IzRnmI9c/6YOGxFrDXLlqImqInNGaM8xHrn/Wxl2qqa+z6ensxvqjp3Ro5yOVVc525yOVV90RU3J7HXA27V2qq72TMTmjZGzM75Nt2b1VV+c01RMxGyI9M0f7LyprNsAAAAAAAAAAAAAAAAAAAAAAAAI1vBz+K6E7evG9Vxvl7n1nkhZvCxeKaE72tKtk3wKN0cm04tMAAANddX1VpzRrUy33IjWpuRqfJE5IcbVmizE/jH7lXs2Ldimfwj9z+392jU1zo4aK0L74r/T6k90Rbva/5t9vY+WaLWeblv+rvfLFuzEzdtf1d+b/e/awndZAAAAAAAAAAAAAAAAAAAAAAAACNbwc/iuhO3rxvVcb5e59Z5IWbwsXimhO9rSrZN8CjdHJtOLTAAHX2e2erbelkbSIiManu5276J+ZTxeNt4aImvvn0UMdlC1g4ia++fSFtoNl6iwYWSVdVGqu+FqKt68/a7chDCZQoxMzFFM9jngsqUYuqYt0z2erdsykO0NK+w69fv2tVYJPm3m36t+n5nDGzVhaoxFvunWjb+96tlCa8HXGKtd060bf3vearKaajqpaaoZdK1blQ07dym5TFdPdLYtXabtEV0TniUSboAAAAAAAAAAAAAAAAAAAAAAAI1vBz+K6E7evG9Vxvl7n1nkhZvCxeKaE72tKtk3wKN0cm04tMAAfV6faSwbD2dpX0XvGu6NLvXf8AiV31+p5KvA4rEYiqK+/b6frM8PcybjMXiqoud8evp+szLtfYMe0dFHbNjyeub07r/iTknJycjrk/GThK5sXozRy/h3yXj6sDcnDX4zRn4T/h4KwJ30lu0MrfZySNv/Vbl/4pv4uiK7FcfqXpsbbi5hq6Z2S9J/FGjbDbFPUtT+oz3/Nq/sqGbkO7NVmqifSebI/45emqxVRP9M83izbeiAAAAAAAAAAAAAAAAAAAAAAAEa3g5/FdCdvXjeq43y9z6zyQs3hYvFNCd7WlWyb4FG6OTacWmAAAHf2S2lmsCqVHIrqN6/bby/uT66mfj8BTiqdlUd0svKeTacZR2dlUd0/9S9zaOzVFbNoUNt2ZK1E9bXPu3PRFvv8Ao4wrOPuYe3Xh7sekxH6/h5uxlK7hbVeGvR6TEfr+HB/itO19fQwIv2msVV/yVP2L+QqJi3XVtnk0/wDjVuYtV17Zj+3/AK8Kbz0oAAAAAAAAAAAAAAAAAAAAAAAjW8HP4roTt68b1XG+XufWeSFm8LF4poTva0q2TfAo3RybTi0wDtbL7O1O0FWrI19NO3433bvonNSjjcdRhaM89sz3Qzso5RowdGee2qe6H0BJ9nNkqmnoFYiSvT3eqIqpy9S70vPP/hi8dTVcz9ken+Hlvwx2UaKrufPEendw3KybI7OWk7Ewwp6V9/u33NX/AF7EIyli7P8A8TPGEKcr46xH4VTxjt/uvPaFhbKUX8hr0am/0NW9yr+X7nOmzicbX+U9v79HKjD4zKNz8pjP+57IcXa7ZyPaGnbbNjS+uVW/Df7PROXJyci9gMdOFq0F6M0cmjkzKM4OqcNiIzRn4fw+aOa5jla5LnJvRT00Tn7YewiYmM8Pw+voAAAAAAAAAAAAAAAAAAAAABGt4OfxXQnb143quN8vc+s8kLN4WLxTQne1pVsm+BRujk2nFpgHfsDauusKimpaWNitct6K5Ny3XfqZ+LydbxNcV1TPYy8bkqzi7kXK5ns7HFq6masqZKipkV0zlvVV+Zdt26bdMU0xmiGhbt026IoojNEJtcrfhW4lMZ05iJfh9fXc2b2nrbAdIkCI+B29jlW6/mnJShjMBbxWb8uyY9Wbj8mWsZEfl2THrDlV9XJXVs1XNd/Me5XLdu9y3atxboiiO6F2zaptW6bdPdHYgdHU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SFm8LF4poTva0q2TfAo3RybTi0wAAAAAAAAAAAAAAAAAAAAAAAAAAAAAAAjW8HP4roTt68b1XG+XufWeTHZ9TA2miR0zUX0p+JOR2vUVTVPYzsnYqxTZoia47o9Y2NmLpu4bmQ46OvZLR6bh/kp4wYum7huZBo69knTcP8lPGDF03cNzINHXsk6bh/kp4wYum7huZBo69knTcP8AJTxgxdN3DcyDR17JOm4f5KeMGLpu4bmQaOvZJ03D/JTxgxdN3DcyDR17JOm4f5KeMGLpu4bmQaOvZJ03D/JTxgxdN3DcyDR17JOm4f5KeMGLpu4bmQaOvZJ03D/JTxgxdN3DcyDR17JOm4f5KeMGLpu4bmQaOvZJ03D/ACU8YMXTdw3Mg0deyTpuH+SnjBi6buG5kGjr2SdNw/yU8YMXTdw3Mg0deyTpuH+SnjBi6buG5kGjr2SdNw/yU8YMXTdw3Mg0deyTpuH+SnjBi6buG5kGjr2SdNw/yU8YMXTdw3Mg0deyTpuH+SnjBi6buG5kGjr2SdNw/wAlPGDF03cNzINHXsk6bh/kp4wYum7huZBo69knTcP8lPGDF03cNzINHXsk6bh/kp4wYum7huZBo69knTcP8lPGDF03cNzINHXsk6bh/kp4wYum7huZBo69knTcP8lPGDF03cNzINHXsk6bh/kp4wYum7huZBo69knTcP8AJTxhGrqqdaSZEnbf6V/EnInbt1/nHYr4zGYecPciLkd0+sb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Podnadpis 2"/>
          <p:cNvSpPr txBox="1">
            <a:spLocks/>
          </p:cNvSpPr>
          <p:nvPr/>
        </p:nvSpPr>
        <p:spPr>
          <a:xfrm rot="5400000">
            <a:off x="1304730" y="2785376"/>
            <a:ext cx="849622" cy="634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FontTx/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>
                <a:solidFill>
                  <a:srgbClr val="002060"/>
                </a:solidFill>
              </a:rPr>
              <a:t> =</a:t>
            </a:r>
            <a:r>
              <a:rPr lang="cs-CZ" sz="3600" dirty="0">
                <a:solidFill>
                  <a:srgbClr val="002060"/>
                </a:solidFill>
                <a:latin typeface="Times New Roman"/>
                <a:cs typeface="Times New Roman"/>
              </a:rPr>
              <a:t>˃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emperor.sweb.cz/yu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0" y="1955287"/>
            <a:ext cx="1356742" cy="9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rnohorská vlajk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73" y="4098817"/>
            <a:ext cx="797496" cy="3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orvatská vlajk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57" y="3513923"/>
            <a:ext cx="742714" cy="3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sovská vlajk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64" y="4624139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rbská vlajk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1" y="4098818"/>
            <a:ext cx="728117" cy="3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ovinská vlajk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0" y="3527317"/>
            <a:ext cx="689140" cy="3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lajka Makedoni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09" y="3527317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lajka Bosny a Hercegoviny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4" y="4098817"/>
            <a:ext cx="690282" cy="3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:Bývalá Jugoslávie CS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57" y="1456159"/>
            <a:ext cx="5320364" cy="33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4" grpId="0" build="p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466</TotalTime>
  <Words>1759</Words>
  <Application>Microsoft Office PowerPoint</Application>
  <PresentationFormat>Předvádění na obrazovce (16:9)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Georgia</vt:lpstr>
      <vt:lpstr>Times New Roman</vt:lpstr>
      <vt:lpstr>Trebuchet MS</vt:lpstr>
      <vt:lpstr>Aerodynamika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</vt:lpstr>
      <vt:lpstr>POLITICKÁ MAPA SVĚTA ZDROJE</vt:lpstr>
      <vt:lpstr>POLITICKÁ MAPA SVĚTA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Dušan</dc:creator>
  <cp:lastModifiedBy>Tereza Krejčová</cp:lastModifiedBy>
  <cp:revision>65</cp:revision>
  <dcterms:created xsi:type="dcterms:W3CDTF">2014-01-02T09:26:02Z</dcterms:created>
  <dcterms:modified xsi:type="dcterms:W3CDTF">2023-04-10T19:42:59Z</dcterms:modified>
</cp:coreProperties>
</file>