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6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33CC"/>
    <a:srgbClr val="009900"/>
    <a:srgbClr val="006600"/>
    <a:srgbClr val="008000"/>
    <a:srgbClr val="66FF66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FFFE1-763F-49CC-AF0C-71E414DD17A1}" type="datetimeFigureOut">
              <a:rPr lang="cs-CZ" smtClean="0"/>
              <a:pPr/>
              <a:t>10.1.2012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BE377-1A16-42B0-8513-51F82C7C51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FFFE1-763F-49CC-AF0C-71E414DD17A1}" type="datetimeFigureOut">
              <a:rPr lang="cs-CZ" smtClean="0"/>
              <a:pPr/>
              <a:t>10.1.2012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BE377-1A16-42B0-8513-51F82C7C51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FFFE1-763F-49CC-AF0C-71E414DD17A1}" type="datetimeFigureOut">
              <a:rPr lang="cs-CZ" smtClean="0"/>
              <a:pPr/>
              <a:t>10.1.2012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BE377-1A16-42B0-8513-51F82C7C51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FFFE1-763F-49CC-AF0C-71E414DD17A1}" type="datetimeFigureOut">
              <a:rPr lang="cs-CZ" smtClean="0"/>
              <a:pPr/>
              <a:t>10.1.2012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BE377-1A16-42B0-8513-51F82C7C51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FFFE1-763F-49CC-AF0C-71E414DD17A1}" type="datetimeFigureOut">
              <a:rPr lang="cs-CZ" smtClean="0"/>
              <a:pPr/>
              <a:t>10.1.2012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BE377-1A16-42B0-8513-51F82C7C51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FFFE1-763F-49CC-AF0C-71E414DD17A1}" type="datetimeFigureOut">
              <a:rPr lang="cs-CZ" smtClean="0"/>
              <a:pPr/>
              <a:t>10.1.2012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BE377-1A16-42B0-8513-51F82C7C51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FFFE1-763F-49CC-AF0C-71E414DD17A1}" type="datetimeFigureOut">
              <a:rPr lang="cs-CZ" smtClean="0"/>
              <a:pPr/>
              <a:t>10.1.2012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BE377-1A16-42B0-8513-51F82C7C51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FFFE1-763F-49CC-AF0C-71E414DD17A1}" type="datetimeFigureOut">
              <a:rPr lang="cs-CZ" smtClean="0"/>
              <a:pPr/>
              <a:t>10.1.2012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BE377-1A16-42B0-8513-51F82C7C51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FFFE1-763F-49CC-AF0C-71E414DD17A1}" type="datetimeFigureOut">
              <a:rPr lang="cs-CZ" smtClean="0"/>
              <a:pPr/>
              <a:t>10.1.2012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BE377-1A16-42B0-8513-51F82C7C51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FFFE1-763F-49CC-AF0C-71E414DD17A1}" type="datetimeFigureOut">
              <a:rPr lang="cs-CZ" smtClean="0"/>
              <a:pPr/>
              <a:t>10.1.2012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BE377-1A16-42B0-8513-51F82C7C51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FFFE1-763F-49CC-AF0C-71E414DD17A1}" type="datetimeFigureOut">
              <a:rPr lang="cs-CZ" smtClean="0"/>
              <a:pPr/>
              <a:t>10.1.2012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BE377-1A16-42B0-8513-51F82C7C51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DFFFE1-763F-49CC-AF0C-71E414DD17A1}" type="datetimeFigureOut">
              <a:rPr lang="cs-CZ" smtClean="0"/>
              <a:pPr/>
              <a:t>10.1.2012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CBE377-1A16-42B0-8513-51F82C7C515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/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RUCHOVCI, 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rgbClr val="00B0F0"/>
                </a:solidFill>
              </a:rPr>
              <a:t>Historický realismus,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LUMÍROVCI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772400" cy="9144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Lenka </a:t>
            </a:r>
            <a:r>
              <a:rPr lang="cs-CZ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Konopková</a:t>
            </a:r>
            <a:endParaRPr lang="cs-CZ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cs-CZ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8183880" cy="790912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2060"/>
                </a:solidFill>
                <a:latin typeface="Comic Sans MS" pitchFamily="66" charset="0"/>
              </a:rPr>
              <a:t>dílo</a:t>
            </a:r>
            <a:endParaRPr lang="cs-CZ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908720"/>
            <a:ext cx="746550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  <a:latin typeface="Comic Sans MS" pitchFamily="66" charset="0"/>
              </a:rPr>
              <a:t>HUSITSTVÍ  </a:t>
            </a:r>
          </a:p>
          <a:p>
            <a:endParaRPr lang="cs-CZ" sz="20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cs-CZ" sz="2000" b="1" dirty="0" smtClean="0">
                <a:solidFill>
                  <a:srgbClr val="002060"/>
                </a:solidFill>
                <a:latin typeface="Bookman Old Style" pitchFamily="18" charset="0"/>
              </a:rPr>
              <a:t>romány -   MEZI PROUDY</a:t>
            </a:r>
          </a:p>
          <a:p>
            <a:r>
              <a:rPr lang="cs-CZ" sz="2000" b="1" dirty="0" smtClean="0">
                <a:solidFill>
                  <a:srgbClr val="002060"/>
                </a:solidFill>
                <a:latin typeface="Bookman Old Style" pitchFamily="18" charset="0"/>
              </a:rPr>
              <a:t>                 PROTI VŠEM</a:t>
            </a:r>
          </a:p>
          <a:p>
            <a:endParaRPr lang="cs-CZ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cs-CZ" sz="2000" b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drama:  JAN HUS</a:t>
            </a:r>
          </a:p>
          <a:p>
            <a:r>
              <a:rPr lang="cs-CZ" sz="2000" b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JAN ŽIŽKA </a:t>
            </a:r>
          </a:p>
          <a:p>
            <a:endParaRPr lang="cs-CZ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cs-CZ" sz="2000" dirty="0" smtClean="0">
              <a:solidFill>
                <a:srgbClr val="008000"/>
              </a:solidFill>
              <a:latin typeface="Bookman Old Style" pitchFamily="18" charset="0"/>
            </a:endParaRPr>
          </a:p>
          <a:p>
            <a:r>
              <a:rPr lang="cs-CZ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POBĚLOHORSKÁ DOBA: </a:t>
            </a:r>
          </a:p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cs-CZ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PSOHLAVCI – vzpoury na Chodsku v 17.st.</a:t>
            </a: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      popraven Jan Sladký Kozina</a:t>
            </a:r>
          </a:p>
          <a:p>
            <a:endParaRPr lang="cs-CZ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TEMNO – rozsáhlé popisy</a:t>
            </a: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jezuita  Koniáš, pronásledování nekatolíků</a:t>
            </a:r>
          </a:p>
          <a:p>
            <a:endParaRPr lang="cs-CZ" sz="2000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20688"/>
            <a:ext cx="278350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 7"/>
          <p:cNvSpPr/>
          <p:nvPr/>
        </p:nvSpPr>
        <p:spPr>
          <a:xfrm>
            <a:off x="539552" y="3573016"/>
            <a:ext cx="3384376" cy="57606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39552" y="836712"/>
            <a:ext cx="1800200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3275856" y="476672"/>
            <a:ext cx="1440160" cy="93610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35242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357789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764704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  <a:latin typeface="Comic Sans MS" pitchFamily="66" charset="0"/>
              </a:rPr>
              <a:t>NÁRODNÍ OBROZENÍ  </a:t>
            </a:r>
            <a:r>
              <a:rPr lang="cs-CZ" sz="2000" dirty="0" smtClean="0">
                <a:solidFill>
                  <a:srgbClr val="006600"/>
                </a:solidFill>
                <a:latin typeface="Bookman Old Style" pitchFamily="18" charset="0"/>
              </a:rPr>
              <a:t>5 dílný román  </a:t>
            </a:r>
            <a:r>
              <a:rPr lang="cs-CZ" sz="2000" b="1" dirty="0" smtClean="0">
                <a:solidFill>
                  <a:srgbClr val="006600"/>
                </a:solidFill>
                <a:latin typeface="Bookman Old Style" pitchFamily="18" charset="0"/>
              </a:rPr>
              <a:t>F. L. VĚK</a:t>
            </a:r>
          </a:p>
          <a:p>
            <a:r>
              <a:rPr lang="cs-CZ" sz="2000" dirty="0" smtClean="0">
                <a:solidFill>
                  <a:srgbClr val="006600"/>
                </a:solidFill>
                <a:latin typeface="Bookman Old Style" pitchFamily="18" charset="0"/>
              </a:rPr>
              <a:t>                                      podle skutečného osudu Fr. </a:t>
            </a:r>
            <a:r>
              <a:rPr lang="cs-CZ" sz="2000" dirty="0" err="1" smtClean="0">
                <a:solidFill>
                  <a:srgbClr val="006600"/>
                </a:solidFill>
                <a:latin typeface="Bookman Old Style" pitchFamily="18" charset="0"/>
              </a:rPr>
              <a:t>Vl</a:t>
            </a:r>
            <a:r>
              <a:rPr lang="cs-CZ" sz="2000" dirty="0" smtClean="0">
                <a:solidFill>
                  <a:srgbClr val="006600"/>
                </a:solidFill>
                <a:latin typeface="Bookman Old Style" pitchFamily="18" charset="0"/>
              </a:rPr>
              <a:t>. </a:t>
            </a:r>
            <a:r>
              <a:rPr lang="cs-CZ" sz="2000" dirty="0" err="1" smtClean="0">
                <a:solidFill>
                  <a:srgbClr val="006600"/>
                </a:solidFill>
                <a:latin typeface="Bookman Old Style" pitchFamily="18" charset="0"/>
              </a:rPr>
              <a:t>Heka</a:t>
            </a:r>
            <a:endParaRPr lang="cs-CZ" sz="2000" dirty="0" smtClean="0">
              <a:solidFill>
                <a:srgbClr val="006600"/>
              </a:solidFill>
              <a:latin typeface="Bookman Old Style" pitchFamily="18" charset="0"/>
            </a:endParaRPr>
          </a:p>
          <a:p>
            <a:r>
              <a:rPr lang="cs-CZ" sz="2000" dirty="0" smtClean="0">
                <a:solidFill>
                  <a:srgbClr val="006600"/>
                </a:solidFill>
                <a:latin typeface="Bookman Old Style" pitchFamily="18" charset="0"/>
              </a:rPr>
              <a:t>                                            kupce z Dobrušky </a:t>
            </a:r>
          </a:p>
          <a:p>
            <a:endParaRPr lang="cs-CZ" sz="2000" dirty="0" smtClean="0">
              <a:solidFill>
                <a:srgbClr val="006600"/>
              </a:solidFill>
              <a:latin typeface="Bookman Old Style" pitchFamily="18" charset="0"/>
            </a:endParaRPr>
          </a:p>
          <a:p>
            <a:r>
              <a:rPr lang="cs-CZ" sz="2000" dirty="0" smtClean="0">
                <a:solidFill>
                  <a:srgbClr val="006600"/>
                </a:solidFill>
                <a:latin typeface="Bookman Old Style" pitchFamily="18" charset="0"/>
              </a:rPr>
              <a:t>                                   </a:t>
            </a:r>
            <a:r>
              <a:rPr lang="cs-CZ" sz="2000" b="1" dirty="0" smtClean="0">
                <a:solidFill>
                  <a:srgbClr val="006600"/>
                </a:solidFill>
                <a:latin typeface="Bookman Old Style" pitchFamily="18" charset="0"/>
              </a:rPr>
              <a:t>FILOZOFSKÁ HISTORIE  </a:t>
            </a:r>
          </a:p>
          <a:p>
            <a:r>
              <a:rPr lang="cs-CZ" sz="2000" dirty="0" smtClean="0">
                <a:solidFill>
                  <a:srgbClr val="006600"/>
                </a:solidFill>
                <a:latin typeface="Bookman Old Style" pitchFamily="18" charset="0"/>
              </a:rPr>
              <a:t>                                         studentský život v Litomyšli   </a:t>
            </a:r>
          </a:p>
          <a:p>
            <a:r>
              <a:rPr lang="cs-CZ" sz="2000" dirty="0" smtClean="0">
                <a:solidFill>
                  <a:srgbClr val="006600"/>
                </a:solidFill>
                <a:latin typeface="Bookman Old Style" pitchFamily="18" charset="0"/>
              </a:rPr>
              <a:t>                                           a revoluce 1848 v Praze </a:t>
            </a:r>
          </a:p>
          <a:p>
            <a:endParaRPr lang="cs-CZ" sz="2000" dirty="0" smtClean="0">
              <a:solidFill>
                <a:srgbClr val="006600"/>
              </a:solidFill>
              <a:latin typeface="Bookman Old Style" pitchFamily="18" charset="0"/>
            </a:endParaRPr>
          </a:p>
          <a:p>
            <a:r>
              <a:rPr lang="cs-CZ" sz="2000" dirty="0" smtClean="0">
                <a:solidFill>
                  <a:srgbClr val="006600"/>
                </a:solidFill>
                <a:latin typeface="Bookman Old Style" pitchFamily="18" charset="0"/>
              </a:rPr>
              <a:t>                                  obé bylo zfilmováno</a:t>
            </a:r>
            <a:endParaRPr lang="cs-CZ" sz="2000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27784" y="4437112"/>
            <a:ext cx="58384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mládež :</a:t>
            </a:r>
          </a:p>
          <a:p>
            <a:endParaRPr lang="cs-CZ" sz="20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STARÉ POVĚSTI ČESKÉ</a:t>
            </a:r>
          </a:p>
          <a:p>
            <a:r>
              <a:rPr lang="cs-CZ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cs-CZ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POKLAD </a:t>
            </a:r>
            <a:r>
              <a:rPr lang="cs-CZ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o pokladu ukrytém </a:t>
            </a:r>
          </a:p>
          <a:p>
            <a:r>
              <a:rPr lang="cs-CZ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na hradě Potštejn</a:t>
            </a:r>
            <a:endParaRPr lang="cs-CZ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1811365" cy="2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322743" cy="168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2627784" y="4365104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395536" y="620688"/>
            <a:ext cx="3024336" cy="64807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0100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34385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476672"/>
            <a:ext cx="52256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almanach   LUMÍR   </a:t>
            </a:r>
            <a:r>
              <a:rPr lang="cs-CZ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r. 1877</a:t>
            </a:r>
          </a:p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endParaRPr lang="cs-CZ" sz="2400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2132856"/>
            <a:ext cx="8028160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6600"/>
                </a:solidFill>
                <a:latin typeface="Comic Sans MS" pitchFamily="66" charset="0"/>
              </a:rPr>
              <a:t>autoři se </a:t>
            </a:r>
            <a:r>
              <a:rPr lang="cs-CZ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liší od  vlasteneckých  „Ruchovců“</a:t>
            </a:r>
          </a:p>
          <a:p>
            <a:endParaRPr lang="cs-CZ" sz="2800" dirty="0" smtClean="0">
              <a:latin typeface="Comic Sans MS" pitchFamily="66" charset="0"/>
            </a:endParaRPr>
          </a:p>
          <a:p>
            <a:r>
              <a:rPr lang="cs-CZ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„ básníci kosmopolitní„ </a:t>
            </a:r>
            <a:r>
              <a:rPr lang="cs-CZ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 světoví )</a:t>
            </a:r>
          </a:p>
          <a:p>
            <a:endParaRPr lang="cs-CZ" sz="2800" dirty="0" smtClean="0">
              <a:latin typeface="Comic Sans MS" pitchFamily="66" charset="0"/>
            </a:endParaRPr>
          </a:p>
          <a:p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smtClean="0">
                <a:solidFill>
                  <a:srgbClr val="008000"/>
                </a:solidFill>
                <a:latin typeface="Comic Sans MS" pitchFamily="66" charset="0"/>
              </a:rPr>
              <a:t>kladou </a:t>
            </a:r>
            <a:r>
              <a:rPr lang="cs-CZ" sz="2800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důraz na světovou literaturu </a:t>
            </a:r>
          </a:p>
          <a:p>
            <a:endParaRPr lang="cs-CZ" sz="28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cs-CZ" sz="2800" dirty="0" smtClean="0">
                <a:solidFill>
                  <a:srgbClr val="008000"/>
                </a:solidFill>
                <a:latin typeface="Comic Sans MS" pitchFamily="66" charset="0"/>
              </a:rPr>
              <a:t>  </a:t>
            </a:r>
            <a:r>
              <a:rPr lang="cs-CZ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překládají z cizích literatur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Comic Sans MS" pitchFamily="66" charset="0"/>
              </a:rPr>
              <a:t>                                 ( francouzské, anglické )</a:t>
            </a:r>
            <a:endParaRPr lang="cs-CZ" sz="2800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548680"/>
            <a:ext cx="455445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JOSEF VÁCLAV SLÁDEK</a:t>
            </a:r>
          </a:p>
          <a:p>
            <a:pPr algn="ctr"/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1845 - 1912</a:t>
            </a:r>
            <a:endParaRPr lang="cs-CZ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15616" y="1700808"/>
            <a:ext cx="731802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Comic Sans MS" pitchFamily="66" charset="0"/>
              </a:rPr>
              <a:t>začínal v almanachu Ruch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Comic Sans MS" pitchFamily="66" charset="0"/>
              </a:rPr>
              <a:t>nespokojen s národním vývojem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u="sng" dirty="0" smtClean="0">
                <a:solidFill>
                  <a:srgbClr val="FF0000"/>
                </a:solidFill>
                <a:latin typeface="Comic Sans MS" pitchFamily="66" charset="0"/>
              </a:rPr>
              <a:t>odešel do Ameriky 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– živí se jako dělník, novinář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rgbClr val="0070C0"/>
                </a:solidFill>
                <a:latin typeface="Comic Sans MS" pitchFamily="66" charset="0"/>
              </a:rPr>
              <a:t>po návratu :  </a:t>
            </a:r>
            <a:r>
              <a:rPr lang="cs-CZ" sz="2400" b="1" u="sng" dirty="0" smtClean="0">
                <a:solidFill>
                  <a:srgbClr val="0070C0"/>
                </a:solidFill>
                <a:latin typeface="Comic Sans MS" pitchFamily="66" charset="0"/>
              </a:rPr>
              <a:t>překladatel z angličtiny</a:t>
            </a:r>
          </a:p>
          <a:p>
            <a:r>
              <a:rPr lang="cs-CZ" sz="2400" b="1" dirty="0" smtClean="0">
                <a:solidFill>
                  <a:srgbClr val="0070C0"/>
                </a:solidFill>
                <a:latin typeface="Comic Sans MS" pitchFamily="66" charset="0"/>
              </a:rPr>
              <a:t>                     32 her Shakespeara</a:t>
            </a:r>
          </a:p>
          <a:p>
            <a:r>
              <a:rPr lang="cs-CZ" sz="2400" b="1" dirty="0" smtClean="0">
                <a:solidFill>
                  <a:srgbClr val="0070C0"/>
                </a:solidFill>
                <a:latin typeface="Comic Sans MS" pitchFamily="66" charset="0"/>
              </a:rPr>
              <a:t>                  </a:t>
            </a:r>
            <a:r>
              <a:rPr lang="cs-CZ" sz="2400" b="1" u="sng" dirty="0" smtClean="0">
                <a:solidFill>
                  <a:srgbClr val="0070C0"/>
                </a:solidFill>
                <a:latin typeface="Comic Sans MS" pitchFamily="66" charset="0"/>
              </a:rPr>
              <a:t>profesor angličtiny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první žena mu zemřela při porodu i s dítětem</a:t>
            </a:r>
          </a:p>
          <a:p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těžce se s tím vyrovnával</a:t>
            </a:r>
          </a:p>
          <a:p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obrat až druhý sňatek a narození dcerky </a:t>
            </a:r>
            <a:endParaRPr lang="cs-CZ" sz="24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404664"/>
            <a:ext cx="2088232" cy="221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096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35896" y="548680"/>
            <a:ext cx="159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DÍLO:</a:t>
            </a:r>
          </a:p>
          <a:p>
            <a:endParaRPr lang="cs-CZ" sz="2400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38145" y="3356992"/>
            <a:ext cx="8505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JISKRY NA MOŘI</a:t>
            </a:r>
            <a:r>
              <a:rPr lang="cs-CZ" sz="2400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rgbClr val="FF9900"/>
                </a:solidFill>
                <a:latin typeface="Comic Sans MS" pitchFamily="66" charset="0"/>
              </a:rPr>
              <a:t>– intimní lyrika, smrt první ženy</a:t>
            </a:r>
          </a:p>
          <a:p>
            <a:r>
              <a:rPr lang="cs-CZ" sz="2000" dirty="0" smtClean="0">
                <a:solidFill>
                  <a:srgbClr val="FF9900"/>
                </a:solidFill>
                <a:latin typeface="Comic Sans MS" pitchFamily="66" charset="0"/>
              </a:rPr>
              <a:t>                                  stesk po vlasti, soucit s černochy, spoludělníky  </a:t>
            </a:r>
            <a:endParaRPr lang="cs-CZ" sz="2000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1772816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BÁSNĚ </a:t>
            </a: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– </a:t>
            </a:r>
            <a:r>
              <a:rPr lang="cs-CZ" sz="2400" dirty="0" err="1" smtClean="0">
                <a:solidFill>
                  <a:srgbClr val="C00000"/>
                </a:solidFill>
                <a:latin typeface="Comic Sans MS" pitchFamily="66" charset="0"/>
              </a:rPr>
              <a:t>b</a:t>
            </a: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 hrobech indiánských</a:t>
            </a:r>
          </a:p>
          <a:p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                     </a:t>
            </a:r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soucit s původními obyvateli </a:t>
            </a:r>
          </a:p>
          <a:p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                         cena demokracie – pro dolar likviduje Indiány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97152"/>
            <a:ext cx="779412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ČESKÉ ZNĚLKY</a:t>
            </a:r>
          </a:p>
          <a:p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</a:t>
            </a:r>
            <a:r>
              <a:rPr lang="cs-CZ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téma rodné země, selství, vztah k přírodě</a:t>
            </a:r>
          </a:p>
          <a:p>
            <a:r>
              <a:rPr lang="cs-CZ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mravních hodnot českého člověka</a:t>
            </a:r>
          </a:p>
          <a:p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SELSKÉ PÍSNĚ</a:t>
            </a:r>
            <a:endParaRPr lang="cs-CZ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9832" y="548680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 DĚTI:</a:t>
            </a:r>
            <a:endParaRPr lang="cs-CZ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692696"/>
            <a:ext cx="31341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Sbírky básní:</a:t>
            </a:r>
          </a:p>
          <a:p>
            <a:endParaRPr lang="cs-CZ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ZVONY A ZVONKY</a:t>
            </a:r>
          </a:p>
          <a:p>
            <a:endParaRPr lang="cs-CZ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ZLATÝ MÁJ</a:t>
            </a:r>
          </a:p>
          <a:p>
            <a:endParaRPr lang="cs-CZ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SKŘIVÁNČÍ  PÍSNĚ</a:t>
            </a:r>
            <a:endParaRPr lang="cs-CZ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23928" y="1844824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Matičce</a:t>
            </a:r>
          </a:p>
          <a:p>
            <a:r>
              <a:rPr lang="cs-CZ" i="1" dirty="0" smtClean="0">
                <a:solidFill>
                  <a:srgbClr val="C00000"/>
                </a:solidFill>
              </a:rPr>
              <a:t>Matičko má milá, </a:t>
            </a:r>
            <a:br>
              <a:rPr lang="cs-CZ" i="1" dirty="0" smtClean="0">
                <a:solidFill>
                  <a:srgbClr val="C00000"/>
                </a:solidFill>
              </a:rPr>
            </a:br>
            <a:r>
              <a:rPr lang="cs-CZ" i="1" dirty="0" smtClean="0">
                <a:solidFill>
                  <a:srgbClr val="C00000"/>
                </a:solidFill>
              </a:rPr>
              <a:t>moje drahá matko, </a:t>
            </a:r>
            <a:br>
              <a:rPr lang="cs-CZ" i="1" dirty="0" smtClean="0">
                <a:solidFill>
                  <a:srgbClr val="C00000"/>
                </a:solidFill>
              </a:rPr>
            </a:br>
            <a:r>
              <a:rPr lang="cs-CZ" i="1" dirty="0" smtClean="0">
                <a:solidFill>
                  <a:srgbClr val="C00000"/>
                </a:solidFill>
              </a:rPr>
              <a:t>vy jste jako holub</a:t>
            </a:r>
            <a:br>
              <a:rPr lang="cs-CZ" i="1" dirty="0" smtClean="0">
                <a:solidFill>
                  <a:srgbClr val="C00000"/>
                </a:solidFill>
              </a:rPr>
            </a:br>
            <a:r>
              <a:rPr lang="cs-CZ" i="1" dirty="0" smtClean="0">
                <a:solidFill>
                  <a:srgbClr val="C00000"/>
                </a:solidFill>
              </a:rPr>
              <a:t>a já holoubátko. </a:t>
            </a:r>
            <a:br>
              <a:rPr lang="cs-CZ" i="1" dirty="0" smtClean="0">
                <a:solidFill>
                  <a:srgbClr val="C00000"/>
                </a:solidFill>
              </a:rPr>
            </a:br>
            <a:r>
              <a:rPr lang="cs-CZ" i="1" dirty="0" smtClean="0">
                <a:solidFill>
                  <a:srgbClr val="C00000"/>
                </a:solidFill>
              </a:rPr>
              <a:t/>
            </a:r>
            <a:br>
              <a:rPr lang="cs-CZ" i="1" dirty="0" smtClean="0">
                <a:solidFill>
                  <a:srgbClr val="C00000"/>
                </a:solidFill>
              </a:rPr>
            </a:br>
            <a:r>
              <a:rPr lang="cs-CZ" i="1" dirty="0" smtClean="0">
                <a:solidFill>
                  <a:srgbClr val="C00000"/>
                </a:solidFill>
              </a:rPr>
              <a:t>vy jste holub sivý, </a:t>
            </a:r>
            <a:br>
              <a:rPr lang="cs-CZ" i="1" dirty="0" smtClean="0">
                <a:solidFill>
                  <a:srgbClr val="C00000"/>
                </a:solidFill>
              </a:rPr>
            </a:br>
            <a:r>
              <a:rPr lang="cs-CZ" i="1" dirty="0" smtClean="0">
                <a:solidFill>
                  <a:srgbClr val="C00000"/>
                </a:solidFill>
              </a:rPr>
              <a:t>já holoubek bílý – </a:t>
            </a:r>
            <a:br>
              <a:rPr lang="cs-CZ" i="1" dirty="0" smtClean="0">
                <a:solidFill>
                  <a:srgbClr val="C00000"/>
                </a:solidFill>
              </a:rPr>
            </a:br>
            <a:r>
              <a:rPr lang="cs-CZ" i="1" dirty="0" smtClean="0">
                <a:solidFill>
                  <a:srgbClr val="C00000"/>
                </a:solidFill>
              </a:rPr>
              <a:t>kde jsme se v tom širém</a:t>
            </a:r>
            <a:br>
              <a:rPr lang="cs-CZ" i="1" dirty="0" smtClean="0">
                <a:solidFill>
                  <a:srgbClr val="C00000"/>
                </a:solidFill>
              </a:rPr>
            </a:br>
            <a:r>
              <a:rPr lang="cs-CZ" i="1" dirty="0" smtClean="0">
                <a:solidFill>
                  <a:srgbClr val="C00000"/>
                </a:solidFill>
              </a:rPr>
              <a:t>světě natrefili! </a:t>
            </a:r>
            <a:br>
              <a:rPr lang="cs-CZ" i="1" dirty="0" smtClean="0">
                <a:solidFill>
                  <a:srgbClr val="C00000"/>
                </a:solidFill>
              </a:rPr>
            </a:br>
            <a:r>
              <a:rPr lang="cs-CZ" i="1" dirty="0" smtClean="0">
                <a:solidFill>
                  <a:srgbClr val="C00000"/>
                </a:solidFill>
              </a:rPr>
              <a:t/>
            </a:r>
            <a:br>
              <a:rPr lang="cs-CZ" i="1" dirty="0" smtClean="0">
                <a:solidFill>
                  <a:srgbClr val="C00000"/>
                </a:solidFill>
              </a:rPr>
            </a:br>
            <a:r>
              <a:rPr lang="cs-CZ" i="1" dirty="0" smtClean="0">
                <a:solidFill>
                  <a:srgbClr val="C00000"/>
                </a:solidFill>
              </a:rPr>
              <a:t>V tom vašem </a:t>
            </a:r>
            <a:r>
              <a:rPr lang="cs-CZ" i="1" dirty="0" err="1" smtClean="0">
                <a:solidFill>
                  <a:srgbClr val="C00000"/>
                </a:solidFill>
              </a:rPr>
              <a:t>srdéčkuv</a:t>
            </a:r>
            <a:r>
              <a:rPr lang="cs-CZ" i="1" dirty="0" smtClean="0">
                <a:solidFill>
                  <a:srgbClr val="C00000"/>
                </a:solidFill>
              </a:rPr>
              <a:t> tolik lásky bydlí –</a:t>
            </a:r>
            <a:br>
              <a:rPr lang="cs-CZ" i="1" dirty="0" smtClean="0">
                <a:solidFill>
                  <a:srgbClr val="C00000"/>
                </a:solidFill>
              </a:rPr>
            </a:br>
            <a:r>
              <a:rPr lang="cs-CZ" i="1" dirty="0" smtClean="0">
                <a:solidFill>
                  <a:srgbClr val="C00000"/>
                </a:solidFill>
              </a:rPr>
              <a:t>schovejte mne k němu</a:t>
            </a:r>
            <a:br>
              <a:rPr lang="cs-CZ" i="1" dirty="0" smtClean="0">
                <a:solidFill>
                  <a:srgbClr val="C00000"/>
                </a:solidFill>
              </a:rPr>
            </a:br>
            <a:r>
              <a:rPr lang="cs-CZ" i="1" dirty="0" smtClean="0">
                <a:solidFill>
                  <a:srgbClr val="C00000"/>
                </a:solidFill>
              </a:rPr>
              <a:t>pod vašimi křídly. 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8680"/>
            <a:ext cx="2051298" cy="25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2086606" cy="24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476672"/>
            <a:ext cx="49375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JAROSLAV VRCHLICKÝ</a:t>
            </a:r>
          </a:p>
          <a:p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1853 - 1912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556792"/>
            <a:ext cx="8129148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vlastním jménem  </a:t>
            </a:r>
            <a:r>
              <a:rPr lang="cs-CZ" sz="2400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EMIL FRÍDA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pseudonym mu vymyslel přítel lékař Josef </a:t>
            </a:r>
            <a:r>
              <a:rPr lang="cs-CZ" sz="2000" dirty="0" err="1" smtClean="0">
                <a:solidFill>
                  <a:srgbClr val="008000"/>
                </a:solidFill>
                <a:latin typeface="Comic Sans MS" pitchFamily="66" charset="0"/>
              </a:rPr>
              <a:t>Thomayer</a:t>
            </a:r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,</a:t>
            </a:r>
            <a:endParaRPr lang="cs-CZ" sz="20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k</a:t>
            </a:r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dyž </a:t>
            </a:r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spolu na jaře navštívili údolí říčky Vrchlice u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                                                              Kutné Hory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vychovatel v Itálii</a:t>
            </a:r>
          </a:p>
          <a:p>
            <a:r>
              <a:rPr lang="cs-CZ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profesor srovnávacích dějin literatury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oženil se s </a:t>
            </a:r>
            <a:r>
              <a:rPr lang="cs-CZ" sz="2400" dirty="0" smtClean="0">
                <a:solidFill>
                  <a:srgbClr val="008000"/>
                </a:solidFill>
                <a:latin typeface="Comic Sans MS" pitchFamily="66" charset="0"/>
              </a:rPr>
              <a:t>dcerou přítelkyně </a:t>
            </a:r>
            <a:r>
              <a:rPr lang="cs-CZ" sz="2400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Ludmilou </a:t>
            </a:r>
            <a:r>
              <a:rPr lang="cs-CZ" sz="2400" u="sng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Podlipskou</a:t>
            </a:r>
            <a:endParaRPr lang="cs-CZ" sz="2400" u="sng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008000"/>
                </a:solidFill>
                <a:latin typeface="Comic Sans MS" pitchFamily="66" charset="0"/>
              </a:rPr>
              <a:t>zprvu šťastný, později klamán </a:t>
            </a:r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( hercem Jakubem Seifertem 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                                                           byl otcem jeho 2dětí ze tří)</a:t>
            </a:r>
          </a:p>
          <a:p>
            <a:endParaRPr lang="cs-CZ" sz="20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008000"/>
                </a:solidFill>
                <a:latin typeface="Comic Sans MS" pitchFamily="66" charset="0"/>
              </a:rPr>
              <a:t> a </a:t>
            </a:r>
            <a:r>
              <a:rPr lang="cs-CZ" sz="2400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rozumí si víc s matkou Sofií </a:t>
            </a:r>
            <a:r>
              <a:rPr lang="cs-CZ" sz="2400" u="sng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Podlipskou</a:t>
            </a:r>
            <a:r>
              <a:rPr lang="cs-CZ" sz="2400" dirty="0" smtClean="0">
                <a:solidFill>
                  <a:srgbClr val="008000"/>
                </a:solidFill>
                <a:latin typeface="Comic Sans MS" pitchFamily="66" charset="0"/>
              </a:rPr>
              <a:t>– </a:t>
            </a:r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o 20let starší </a:t>
            </a:r>
          </a:p>
          <a:p>
            <a:r>
              <a:rPr lang="cs-CZ" sz="2400" dirty="0" smtClean="0">
                <a:solidFill>
                  <a:srgbClr val="008000"/>
                </a:solidFill>
                <a:latin typeface="Comic Sans MS" pitchFamily="66" charset="0"/>
              </a:rPr>
              <a:t>                        ( </a:t>
            </a:r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spisovatelka, </a:t>
            </a:r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sestra Karolíny Světlé </a:t>
            </a:r>
            <a:r>
              <a:rPr lang="cs-CZ" sz="2400" dirty="0" smtClean="0">
                <a:solidFill>
                  <a:srgbClr val="008000"/>
                </a:solidFill>
                <a:latin typeface="Comic Sans MS" pitchFamily="66" charset="0"/>
              </a:rPr>
              <a:t>)</a:t>
            </a:r>
            <a:endParaRPr lang="cs-CZ" sz="24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7" y="548680"/>
            <a:ext cx="175833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9900"/>
                </a:solidFill>
                <a:latin typeface="Comic Sans MS" pitchFamily="66" charset="0"/>
              </a:rPr>
              <a:t>ALMANACH</a:t>
            </a:r>
            <a:r>
              <a:rPr lang="cs-CZ" dirty="0" smtClean="0">
                <a:latin typeface="Comic Sans MS" pitchFamily="66" charset="0"/>
              </a:rPr>
              <a:t>  RUCH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1772816"/>
            <a:ext cx="76338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8000"/>
                </a:solidFill>
                <a:latin typeface="Comic Sans MS" pitchFamily="66" charset="0"/>
              </a:rPr>
              <a:t>v</a:t>
            </a:r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ychází r. 1868</a:t>
            </a:r>
          </a:p>
          <a:p>
            <a:r>
              <a:rPr lang="cs-CZ" sz="2400" b="1" dirty="0">
                <a:solidFill>
                  <a:srgbClr val="008000"/>
                </a:solidFill>
                <a:latin typeface="Comic Sans MS" pitchFamily="66" charset="0"/>
              </a:rPr>
              <a:t>k</a:t>
            </a:r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 příležitosti položení základního kamene</a:t>
            </a:r>
          </a:p>
          <a:p>
            <a:r>
              <a:rPr lang="cs-CZ" sz="24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                                  Národního divadla</a:t>
            </a:r>
          </a:p>
          <a:p>
            <a:endParaRPr lang="cs-CZ" sz="2400" b="1" dirty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</a:t>
            </a:r>
            <a:r>
              <a:rPr lang="cs-CZ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ásníci tzv. „ ŠKOLY NÁRODNÍ“</a:t>
            </a:r>
          </a:p>
          <a:p>
            <a:endParaRPr lang="cs-CZ" sz="24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cs-CZ" sz="2400" b="1" dirty="0">
                <a:solidFill>
                  <a:srgbClr val="008000"/>
                </a:solidFill>
                <a:latin typeface="Comic Sans MS" pitchFamily="66" charset="0"/>
              </a:rPr>
              <a:t>d</a:t>
            </a:r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ůraz na :   vlastenectví, </a:t>
            </a:r>
          </a:p>
          <a:p>
            <a:r>
              <a:rPr lang="cs-CZ" sz="24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              aktuální zájmy národní a sociální</a:t>
            </a:r>
          </a:p>
          <a:p>
            <a:r>
              <a:rPr lang="cs-CZ" sz="24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              českou historii</a:t>
            </a:r>
          </a:p>
          <a:p>
            <a:r>
              <a:rPr lang="cs-CZ" sz="24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              český venkov</a:t>
            </a:r>
          </a:p>
          <a:p>
            <a:endParaRPr lang="cs-CZ" sz="24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404664"/>
            <a:ext cx="816922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měl zásluhu na uzákonění všeobecného hlasovacího práva</a:t>
            </a:r>
          </a:p>
          <a:p>
            <a:r>
              <a:rPr lang="cs-CZ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navržen na Nobelovu cenu za literaturu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b="1" u="sng" dirty="0" smtClean="0">
                <a:solidFill>
                  <a:srgbClr val="0070C0"/>
                </a:solidFill>
                <a:latin typeface="Comic Sans MS" pitchFamily="66" charset="0"/>
              </a:rPr>
              <a:t>dílo</a:t>
            </a: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 zahrnuje </a:t>
            </a:r>
            <a:r>
              <a:rPr lang="cs-CZ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200 svazků </a:t>
            </a: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( 80 básnických sbírek, 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                                                     50 divadelních her )</a:t>
            </a:r>
          </a:p>
          <a:p>
            <a:endParaRPr lang="cs-CZ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snažil se zachytit vývoj lidstva –  píše lyriku, epiku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                                                     prózu, drama, kritiku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                                                     překládá </a:t>
            </a:r>
          </a:p>
          <a:p>
            <a:r>
              <a:rPr lang="cs-CZ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velmi produktivní 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– dílo různé kvality</a:t>
            </a:r>
          </a:p>
          <a:p>
            <a:r>
              <a:rPr lang="cs-CZ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všestranný</a:t>
            </a:r>
          </a:p>
          <a:p>
            <a:endParaRPr lang="cs-CZ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cs-CZ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překládal </a:t>
            </a:r>
            <a:r>
              <a:rPr lang="cs-CZ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hlavně z románských literatur</a:t>
            </a:r>
          </a:p>
          <a:p>
            <a:endParaRPr lang="cs-CZ" sz="24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r>
              <a:rPr lang="cs-CZ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Francie, Itálie  </a:t>
            </a:r>
            <a:r>
              <a:rPr lang="cs-CZ" sz="2400" dirty="0" smtClean="0">
                <a:solidFill>
                  <a:srgbClr val="006600"/>
                </a:solidFill>
                <a:latin typeface="Comic Sans MS" pitchFamily="66" charset="0"/>
              </a:rPr>
              <a:t>( Dante, </a:t>
            </a:r>
            <a:r>
              <a:rPr lang="cs-CZ" sz="2400" dirty="0" err="1" smtClean="0">
                <a:solidFill>
                  <a:srgbClr val="006600"/>
                </a:solidFill>
                <a:latin typeface="Comic Sans MS" pitchFamily="66" charset="0"/>
              </a:rPr>
              <a:t>Petrarca</a:t>
            </a:r>
            <a:r>
              <a:rPr lang="cs-CZ" sz="2400" dirty="0" smtClean="0">
                <a:solidFill>
                  <a:srgbClr val="006600"/>
                </a:solidFill>
                <a:latin typeface="Comic Sans MS" pitchFamily="66" charset="0"/>
              </a:rPr>
              <a:t>, </a:t>
            </a:r>
            <a:r>
              <a:rPr lang="cs-CZ" sz="2400" dirty="0" err="1" smtClean="0">
                <a:solidFill>
                  <a:srgbClr val="006600"/>
                </a:solidFill>
                <a:latin typeface="Comic Sans MS" pitchFamily="66" charset="0"/>
              </a:rPr>
              <a:t>Molier</a:t>
            </a:r>
            <a:r>
              <a:rPr lang="cs-CZ" sz="2400" dirty="0" smtClean="0">
                <a:solidFill>
                  <a:srgbClr val="006600"/>
                </a:solidFill>
                <a:latin typeface="Comic Sans MS" pitchFamily="66" charset="0"/>
              </a:rPr>
              <a:t>, Hugo…)</a:t>
            </a:r>
          </a:p>
          <a:p>
            <a:r>
              <a:rPr lang="cs-CZ" sz="2400" dirty="0" smtClean="0">
                <a:solidFill>
                  <a:srgbClr val="006600"/>
                </a:solidFill>
                <a:latin typeface="Comic Sans MS" pitchFamily="66" charset="0"/>
              </a:rPr>
              <a:t>i Anglie, Amerika ( Shakespeare, </a:t>
            </a:r>
            <a:r>
              <a:rPr lang="cs-CZ" sz="2400" dirty="0" err="1" smtClean="0">
                <a:solidFill>
                  <a:srgbClr val="006600"/>
                </a:solidFill>
                <a:latin typeface="Comic Sans MS" pitchFamily="66" charset="0"/>
              </a:rPr>
              <a:t>Poe</a:t>
            </a:r>
            <a:r>
              <a:rPr lang="cs-CZ" sz="2400" dirty="0" smtClean="0">
                <a:solidFill>
                  <a:srgbClr val="006600"/>
                </a:solidFill>
                <a:latin typeface="Comic Sans MS" pitchFamily="66" charset="0"/>
              </a:rPr>
              <a:t> …)</a:t>
            </a:r>
            <a:endParaRPr lang="cs-CZ" sz="2400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LYRIKA</a:t>
            </a:r>
            <a:endParaRPr lang="cs-CZ" sz="2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836712"/>
            <a:ext cx="8574783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Z HLUBIN  </a:t>
            </a:r>
          </a:p>
          <a:p>
            <a:r>
              <a:rPr lang="cs-CZ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OKNA V BOUŘI   - intimní, milostná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PÍSNĚ POUTNÍKA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EPIKA</a:t>
            </a:r>
          </a:p>
          <a:p>
            <a:endParaRPr lang="cs-CZ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cs-CZ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ZLOMKY EPOPEJE – cyklus,  pokrok vědy a techniky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                                  </a:t>
            </a: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národní látka</a:t>
            </a: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, antika až reformace</a:t>
            </a:r>
          </a:p>
          <a:p>
            <a:endParaRPr lang="cs-CZ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oslava života, přírody  sb. STROM ŽIVOTA r.1909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posmrtně sb. MEČ DAMOKLŮV -  úzkost po mrtvici 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DRAMA</a:t>
            </a:r>
          </a:p>
          <a:p>
            <a:endParaRPr lang="cs-CZ" sz="20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r>
              <a:rPr lang="cs-CZ" sz="2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NOC NA KLARLŠTĚJNĚ -  veselohra</a:t>
            </a:r>
          </a:p>
          <a:p>
            <a:r>
              <a:rPr lang="cs-CZ" sz="2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HIPPODAMIE  - trilogie z řeckých dějin </a:t>
            </a:r>
            <a:r>
              <a:rPr lang="cs-CZ" sz="2400" dirty="0" smtClean="0">
                <a:solidFill>
                  <a:srgbClr val="009900"/>
                </a:solidFill>
                <a:latin typeface="Comic Sans MS" pitchFamily="66" charset="0"/>
              </a:rPr>
              <a:t>– </a:t>
            </a:r>
            <a:r>
              <a:rPr lang="cs-CZ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zhudebnil </a:t>
            </a:r>
            <a:r>
              <a:rPr lang="cs-CZ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Zd</a:t>
            </a:r>
            <a:r>
              <a:rPr lang="cs-CZ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Fibich</a:t>
            </a:r>
            <a:endParaRPr lang="cs-CZ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03648" y="1412776"/>
            <a:ext cx="66247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rgbClr val="0070C0"/>
                </a:solidFill>
                <a:latin typeface="Comic Sans MS" pitchFamily="66" charset="0"/>
              </a:rPr>
              <a:t>Za trochu lásky…</a:t>
            </a:r>
          </a:p>
          <a:p>
            <a:endParaRPr lang="cs-CZ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Za trochu lásky šel bych světa kraj,</a:t>
            </a:r>
            <a:b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šel s hlavou odkrytou a šel bych bosý,</a:t>
            </a:r>
            <a:b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šel v ledu – ale v duši věčný máj,</a:t>
            </a:r>
            <a:b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šel vichřicí – však slyšel zpívat kosy,</a:t>
            </a:r>
            <a:b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šel pouští – a měl v srdci perly rosy.</a:t>
            </a:r>
            <a:b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Za trochu lásky šel bych světa kraj,</a:t>
            </a:r>
            <a:b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cs-CZ" sz="2400" dirty="0" smtClean="0">
                <a:solidFill>
                  <a:srgbClr val="0070C0"/>
                </a:solidFill>
                <a:latin typeface="Comic Sans MS" pitchFamily="66" charset="0"/>
              </a:rPr>
              <a:t>jak ten, kdo stojí u dveří a prosí.</a:t>
            </a:r>
          </a:p>
          <a:p>
            <a:endParaRPr lang="cs-CZ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r"/>
            <a:r>
              <a:rPr lang="cs-CZ" sz="2400" i="1" dirty="0" smtClean="0">
                <a:solidFill>
                  <a:srgbClr val="0070C0"/>
                </a:solidFill>
                <a:latin typeface="Comic Sans MS" pitchFamily="66" charset="0"/>
              </a:rPr>
              <a:t>ze sbírky Okna v bouři, 1894</a:t>
            </a:r>
            <a:endParaRPr lang="cs-CZ" sz="24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600400" cy="501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83568" y="5733256"/>
            <a:ext cx="7435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dílo jeho dcery Evy Vrchlické</a:t>
            </a:r>
          </a:p>
          <a:p>
            <a:r>
              <a:rPr lang="cs-CZ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– spisovatelka a herečka Národního divadla</a:t>
            </a:r>
            <a:endParaRPr lang="cs-CZ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0688"/>
            <a:ext cx="21431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508104" y="3284984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vlevo – </a:t>
            </a:r>
          </a:p>
          <a:p>
            <a:r>
              <a:rPr lang="cs-CZ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vpravo její dcera Eva</a:t>
            </a:r>
            <a:endParaRPr lang="cs-CZ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32040" y="4221088"/>
            <a:ext cx="385073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napsala také</a:t>
            </a:r>
          </a:p>
          <a:p>
            <a:endParaRPr lang="cs-CZ" dirty="0" smtClean="0">
              <a:solidFill>
                <a:srgbClr val="C00000"/>
              </a:solidFill>
            </a:endParaRPr>
          </a:p>
          <a:p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Dětství a mládí s Vrchlickým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 (- vzpomínky na otce)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23728" y="476672"/>
            <a:ext cx="40751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JULIUS ZEYER</a:t>
            </a:r>
          </a:p>
          <a:p>
            <a:r>
              <a:rPr lang="cs-CZ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cs-CZ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1841 - 1901</a:t>
            </a:r>
            <a:endParaRPr lang="cs-CZ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5" y="476672"/>
            <a:ext cx="181048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26311" y="1772816"/>
            <a:ext cx="84176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otec z francouzské šlechtické rodiny</a:t>
            </a:r>
          </a:p>
          <a:p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matka Židovka přijala katolictví</a:t>
            </a:r>
          </a:p>
          <a:p>
            <a:r>
              <a:rPr lang="cs-CZ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měl převzít velkoobchod s dřívím</a:t>
            </a:r>
          </a:p>
          <a:p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studoval reálku,  praxe ve Francii, Německu, Španělsku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po smrti otce pomáhá matce 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později </a:t>
            </a:r>
            <a:r>
              <a:rPr lang="cs-CZ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finančně zajištěn se věnuje jen literatuře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studuje jazyky</a:t>
            </a:r>
            <a:r>
              <a:rPr lang="cs-CZ" sz="2400" dirty="0" smtClean="0">
                <a:solidFill>
                  <a:srgbClr val="009900"/>
                </a:solidFill>
                <a:latin typeface="Comic Sans MS" pitchFamily="66" charset="0"/>
              </a:rPr>
              <a:t>:  </a:t>
            </a:r>
            <a:r>
              <a:rPr lang="cs-CZ" sz="2400" dirty="0" err="1" smtClean="0">
                <a:solidFill>
                  <a:srgbClr val="009900"/>
                </a:solidFill>
                <a:latin typeface="Comic Sans MS" pitchFamily="66" charset="0"/>
              </a:rPr>
              <a:t>angl</a:t>
            </a:r>
            <a:r>
              <a:rPr lang="cs-CZ" sz="2400" dirty="0" smtClean="0">
                <a:solidFill>
                  <a:srgbClr val="009900"/>
                </a:solidFill>
                <a:latin typeface="Comic Sans MS" pitchFamily="66" charset="0"/>
              </a:rPr>
              <a:t>., fr., španěl.,ruštinu, polštinu</a:t>
            </a:r>
          </a:p>
          <a:p>
            <a:endParaRPr lang="cs-CZ" sz="2400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009900"/>
                </a:solidFill>
                <a:latin typeface="Comic Sans MS" pitchFamily="66" charset="0"/>
              </a:rPr>
              <a:t>pravděpodobně </a:t>
            </a:r>
            <a:r>
              <a:rPr lang="cs-CZ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byl homosexuál </a:t>
            </a:r>
            <a:r>
              <a:rPr lang="cs-CZ" sz="2400" dirty="0" smtClean="0">
                <a:solidFill>
                  <a:srgbClr val="009900"/>
                </a:solidFill>
                <a:latin typeface="Comic Sans MS" pitchFamily="66" charset="0"/>
              </a:rPr>
              <a:t>(pocity vyděděnosti,</a:t>
            </a:r>
          </a:p>
          <a:p>
            <a:r>
              <a:rPr lang="cs-CZ" sz="2400" dirty="0" smtClean="0">
                <a:solidFill>
                  <a:srgbClr val="009900"/>
                </a:solidFill>
                <a:latin typeface="Comic Sans MS" pitchFamily="66" charset="0"/>
              </a:rPr>
              <a:t>                                 pasáže o vztazích dvou mužů v díle )</a:t>
            </a:r>
            <a:endParaRPr lang="cs-CZ" sz="2400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9599" y="836712"/>
            <a:ext cx="858440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  <a:latin typeface="Comic Sans MS" pitchFamily="66" charset="0"/>
              </a:rPr>
              <a:t>byl </a:t>
            </a:r>
            <a:r>
              <a:rPr lang="cs-CZ" sz="2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vychovatelem u hraběte HARRACHA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b="1" u="sng" dirty="0" smtClean="0">
                <a:solidFill>
                  <a:srgbClr val="009900"/>
                </a:solidFill>
                <a:latin typeface="Comic Sans MS" pitchFamily="66" charset="0"/>
              </a:rPr>
              <a:t>procestoval</a:t>
            </a:r>
            <a:r>
              <a:rPr lang="cs-CZ" sz="2400" u="sng" dirty="0" smtClean="0">
                <a:solidFill>
                  <a:srgbClr val="009900"/>
                </a:solidFill>
                <a:latin typeface="Comic Sans MS" pitchFamily="66" charset="0"/>
              </a:rPr>
              <a:t> n</a:t>
            </a:r>
            <a:r>
              <a:rPr lang="cs-CZ" sz="2400" dirty="0" smtClean="0">
                <a:solidFill>
                  <a:srgbClr val="009900"/>
                </a:solidFill>
                <a:latin typeface="Comic Sans MS" pitchFamily="66" charset="0"/>
              </a:rPr>
              <a:t>euvěřitelnou </a:t>
            </a:r>
            <a:r>
              <a:rPr lang="cs-CZ" sz="2400" b="1" u="sng" dirty="0" smtClean="0">
                <a:solidFill>
                  <a:srgbClr val="009900"/>
                </a:solidFill>
                <a:latin typeface="Comic Sans MS" pitchFamily="66" charset="0"/>
              </a:rPr>
              <a:t>spoustu zemí </a:t>
            </a:r>
            <a:r>
              <a:rPr lang="cs-CZ" sz="2400" dirty="0" smtClean="0">
                <a:solidFill>
                  <a:srgbClr val="009900"/>
                </a:solidFill>
                <a:latin typeface="Comic Sans MS" pitchFamily="66" charset="0"/>
              </a:rPr>
              <a:t>( Rakousko,</a:t>
            </a:r>
          </a:p>
          <a:p>
            <a:r>
              <a:rPr lang="cs-CZ" sz="2400" dirty="0" smtClean="0">
                <a:solidFill>
                  <a:srgbClr val="009900"/>
                </a:solidFill>
                <a:latin typeface="Comic Sans MS" pitchFamily="66" charset="0"/>
              </a:rPr>
              <a:t>                    Německo, Francie, Belgie, Španělsko, Polsko,</a:t>
            </a:r>
          </a:p>
          <a:p>
            <a:r>
              <a:rPr lang="cs-CZ" sz="2400" dirty="0" smtClean="0">
                <a:solidFill>
                  <a:srgbClr val="009900"/>
                </a:solidFill>
                <a:latin typeface="Comic Sans MS" pitchFamily="66" charset="0"/>
              </a:rPr>
              <a:t>                    Rusko (4x) i  Afriku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nikdy se neoženil</a:t>
            </a:r>
            <a:r>
              <a:rPr lang="cs-CZ" sz="2400" u="sng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cs-CZ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trpěl osamělostí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úzkostí a depresemi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a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cs-CZ" sz="24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edoceněností</a:t>
            </a:r>
            <a:r>
              <a:rPr lang="cs-CZ" sz="24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kritikou, malým zájmem čtenářů</a:t>
            </a:r>
          </a:p>
          <a:p>
            <a:endParaRPr lang="cs-CZ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v závěru života ve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Vodňanech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                      a v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Lažanech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– zámku mecenáše Jana Hlávky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pohřben na Slavíně </a:t>
            </a:r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v Praze na Vyšehradě ( zástava srdce )</a:t>
            </a:r>
            <a:endParaRPr lang="cs-CZ" sz="2400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20688"/>
            <a:ext cx="8132354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ROMÁNY:</a:t>
            </a:r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  </a:t>
            </a:r>
            <a:r>
              <a:rPr lang="cs-CZ" sz="2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 VĚRNÉM PŘÁTELSTVÍ AMISE A AMILA</a:t>
            </a:r>
          </a:p>
          <a:p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                </a:t>
            </a:r>
            <a:r>
              <a:rPr lang="cs-CZ" sz="2000" dirty="0" smtClean="0">
                <a:solidFill>
                  <a:srgbClr val="0033CC"/>
                </a:solidFill>
                <a:latin typeface="Comic Sans MS" pitchFamily="66" charset="0"/>
              </a:rPr>
              <a:t>typ </a:t>
            </a:r>
            <a:r>
              <a:rPr lang="cs-CZ" sz="2000" u="sng" dirty="0" smtClean="0">
                <a:solidFill>
                  <a:srgbClr val="0033CC"/>
                </a:solidFill>
                <a:latin typeface="Comic Sans MS" pitchFamily="66" charset="0"/>
              </a:rPr>
              <a:t>fantasy ze severské mytologie</a:t>
            </a:r>
          </a:p>
          <a:p>
            <a:endParaRPr lang="cs-CZ" sz="20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                  </a:t>
            </a:r>
            <a:r>
              <a:rPr lang="cs-CZ" sz="2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JAN MARIA PLOJHAR</a:t>
            </a:r>
          </a:p>
          <a:p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                </a:t>
            </a:r>
            <a:r>
              <a:rPr lang="cs-CZ" sz="2000" dirty="0" smtClean="0">
                <a:solidFill>
                  <a:srgbClr val="0033CC"/>
                </a:solidFill>
                <a:latin typeface="Comic Sans MS" pitchFamily="66" charset="0"/>
              </a:rPr>
              <a:t>sociální román, </a:t>
            </a:r>
            <a:r>
              <a:rPr lang="cs-CZ" sz="2000" u="sng" dirty="0" smtClean="0">
                <a:solidFill>
                  <a:srgbClr val="0033CC"/>
                </a:solidFill>
                <a:latin typeface="Comic Sans MS" pitchFamily="66" charset="0"/>
              </a:rPr>
              <a:t>autobiografický</a:t>
            </a:r>
            <a:r>
              <a:rPr lang="cs-CZ" sz="2000" dirty="0" smtClean="0">
                <a:solidFill>
                  <a:srgbClr val="0033CC"/>
                </a:solidFill>
                <a:latin typeface="Comic Sans MS" pitchFamily="66" charset="0"/>
              </a:rPr>
              <a:t>, zklamán společností</a:t>
            </a:r>
          </a:p>
          <a:p>
            <a:endParaRPr lang="cs-CZ" sz="20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0033CC"/>
                </a:solidFill>
                <a:latin typeface="Comic Sans MS" pitchFamily="66" charset="0"/>
              </a:rPr>
              <a:t>                  </a:t>
            </a:r>
            <a:r>
              <a:rPr lang="cs-CZ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DŮM U TONOUCÍ HVĚZDY</a:t>
            </a:r>
          </a:p>
          <a:p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                  </a:t>
            </a:r>
            <a:r>
              <a:rPr lang="cs-CZ" sz="2000" dirty="0" smtClean="0">
                <a:solidFill>
                  <a:srgbClr val="0033CC"/>
                </a:solidFill>
                <a:latin typeface="Comic Sans MS" pitchFamily="66" charset="0"/>
              </a:rPr>
              <a:t>ponurá novela</a:t>
            </a:r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   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SBÍRKY:   </a:t>
            </a:r>
            <a:r>
              <a:rPr lang="cs-CZ" sz="2400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VYŠEHRAD</a:t>
            </a:r>
            <a:r>
              <a:rPr lang="cs-CZ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2400" dirty="0" smtClean="0">
                <a:solidFill>
                  <a:srgbClr val="FF9900"/>
                </a:solidFill>
                <a:latin typeface="Comic Sans MS" pitchFamily="66" charset="0"/>
              </a:rPr>
              <a:t> z české minulosti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DRAMA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:   </a:t>
            </a:r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RADÚZ A MAHULENA  </a:t>
            </a:r>
            <a:r>
              <a:rPr lang="cs-CZ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pohádkový motiv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hudba  Josef Suk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              zfilmováno 1970</a:t>
            </a:r>
          </a:p>
          <a:p>
            <a:endParaRPr lang="cs-CZ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                </a:t>
            </a:r>
            <a:r>
              <a:rPr lang="cs-CZ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ŠÁRKA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cs-CZ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libreto k opeře Leoše Janáčka</a:t>
            </a:r>
            <a:endParaRPr lang="cs-CZ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64972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104456" cy="29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48680"/>
            <a:ext cx="3240360" cy="236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908720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RADÚZ A MAHULENA</a:t>
            </a:r>
            <a:endParaRPr lang="cs-CZ" sz="24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5157192"/>
            <a:ext cx="3135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MAGDA VAŠÁRYOVÁ</a:t>
            </a:r>
          </a:p>
          <a:p>
            <a:endParaRPr lang="cs-CZ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A JAN TŘÍSKA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8183563" cy="676275"/>
          </a:xfrm>
        </p:spPr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     SVATOPLUK ČECH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8680"/>
            <a:ext cx="17627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2051720" y="1196752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1846 - 1908</a:t>
            </a:r>
            <a:endParaRPr lang="cs-CZ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83568" y="1779687"/>
            <a:ext cx="7264233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</a:rPr>
              <a:t>s</a:t>
            </a:r>
            <a:r>
              <a:rPr lang="cs-CZ" sz="2000" b="1" dirty="0" smtClean="0">
                <a:solidFill>
                  <a:srgbClr val="008000"/>
                </a:solidFill>
              </a:rPr>
              <a:t>yn vlastence, vystudoval práva</a:t>
            </a:r>
          </a:p>
          <a:p>
            <a:r>
              <a:rPr lang="cs-CZ" sz="2000" b="1" dirty="0" smtClean="0">
                <a:solidFill>
                  <a:srgbClr val="008000"/>
                </a:solidFill>
              </a:rPr>
              <a:t>plachý samotář, neoženil se</a:t>
            </a:r>
          </a:p>
          <a:p>
            <a:endParaRPr lang="cs-CZ" sz="2000" b="1" dirty="0" smtClean="0">
              <a:solidFill>
                <a:srgbClr val="008000"/>
              </a:solidFill>
            </a:endParaRPr>
          </a:p>
          <a:p>
            <a:r>
              <a:rPr lang="cs-CZ" sz="2000" b="1" dirty="0">
                <a:solidFill>
                  <a:srgbClr val="002060"/>
                </a:solidFill>
              </a:rPr>
              <a:t>c</a:t>
            </a:r>
            <a:r>
              <a:rPr lang="cs-CZ" sz="2000" b="1" dirty="0" smtClean="0">
                <a:solidFill>
                  <a:srgbClr val="002060"/>
                </a:solidFill>
              </a:rPr>
              <a:t>estoval</a:t>
            </a:r>
            <a:r>
              <a:rPr lang="cs-CZ" sz="2400" dirty="0" smtClean="0">
                <a:solidFill>
                  <a:srgbClr val="002060"/>
                </a:solidFill>
              </a:rPr>
              <a:t> :  Kavkaz, Dánsko, Itálie,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              Paříž, Chorvatsko</a:t>
            </a:r>
          </a:p>
          <a:p>
            <a:endParaRPr lang="cs-CZ" sz="2400" dirty="0"/>
          </a:p>
          <a:p>
            <a:r>
              <a:rPr lang="cs-CZ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edaktor Světozoru</a:t>
            </a:r>
          </a:p>
          <a:p>
            <a:r>
              <a:rPr lang="cs-CZ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ásník, spisovatel</a:t>
            </a:r>
          </a:p>
          <a:p>
            <a:endParaRPr lang="cs-CZ" sz="2400" dirty="0"/>
          </a:p>
          <a:p>
            <a:r>
              <a:rPr lang="cs-CZ" sz="2400" dirty="0" smtClean="0">
                <a:solidFill>
                  <a:srgbClr val="002060"/>
                </a:solidFill>
              </a:rPr>
              <a:t>žánrově bohatý:  eposy</a:t>
            </a:r>
          </a:p>
          <a:p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                        politická a sociální lyrika</a:t>
            </a:r>
          </a:p>
          <a:p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                        humoristické povídky, satira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                         romány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51920" y="548680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DÍLO</a:t>
            </a:r>
            <a:endParaRPr lang="cs-CZ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1340768"/>
            <a:ext cx="81467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skladba :   </a:t>
            </a:r>
            <a:r>
              <a:rPr lang="cs-CZ" sz="2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LEŠETÍNSKÝ KOVÁŘ</a:t>
            </a:r>
          </a:p>
          <a:p>
            <a:r>
              <a:rPr lang="cs-CZ" sz="2400" dirty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               odpor venkova proti tlaku německého kapitálu</a:t>
            </a:r>
          </a:p>
          <a:p>
            <a:r>
              <a:rPr lang="cs-CZ" sz="2400" dirty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               chce koupit kovárnu – odpor</a:t>
            </a:r>
          </a:p>
          <a:p>
            <a:r>
              <a:rPr lang="cs-CZ" sz="2400" dirty="0">
                <a:latin typeface="Comic Sans MS" pitchFamily="66" charset="0"/>
              </a:rPr>
              <a:t> </a:t>
            </a:r>
          </a:p>
          <a:p>
            <a:r>
              <a:rPr lang="cs-CZ" sz="2400" dirty="0">
                <a:solidFill>
                  <a:srgbClr val="FF9900"/>
                </a:solidFill>
                <a:latin typeface="Comic Sans MS" pitchFamily="66" charset="0"/>
              </a:rPr>
              <a:t>l</a:t>
            </a:r>
            <a:r>
              <a:rPr lang="cs-CZ" sz="2400" dirty="0" smtClean="0">
                <a:solidFill>
                  <a:srgbClr val="FF9900"/>
                </a:solidFill>
                <a:latin typeface="Comic Sans MS" pitchFamily="66" charset="0"/>
              </a:rPr>
              <a:t>yrika-  sociální : </a:t>
            </a:r>
            <a:r>
              <a:rPr lang="cs-CZ" sz="2400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PÍSNĚ OTROKA</a:t>
            </a:r>
          </a:p>
          <a:p>
            <a:endParaRPr lang="cs-CZ" sz="2400" dirty="0">
              <a:latin typeface="Comic Sans MS" pitchFamily="66" charset="0"/>
            </a:endParaRPr>
          </a:p>
          <a:p>
            <a:endParaRPr lang="cs-CZ" sz="2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08920"/>
            <a:ext cx="195450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01008"/>
            <a:ext cx="2657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PRÓZA : </a:t>
            </a:r>
          </a:p>
          <a:p>
            <a:r>
              <a:rPr lang="cs-CZ" sz="2400" b="1" dirty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cs-CZ" sz="2400" b="1" dirty="0" smtClean="0">
                <a:solidFill>
                  <a:srgbClr val="FF9900"/>
                </a:solidFill>
                <a:latin typeface="Comic Sans MS" pitchFamily="66" charset="0"/>
              </a:rPr>
              <a:t>        slavné </a:t>
            </a:r>
            <a:r>
              <a:rPr lang="cs-CZ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„broučkiády</a:t>
            </a:r>
            <a:r>
              <a:rPr lang="cs-CZ" sz="2400" b="1" dirty="0" smtClean="0">
                <a:solidFill>
                  <a:srgbClr val="FF9900"/>
                </a:solidFill>
                <a:latin typeface="Comic Sans MS" pitchFamily="66" charset="0"/>
              </a:rPr>
              <a:t>“ – základ science fiction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                </a:t>
            </a:r>
            <a:r>
              <a:rPr lang="cs-CZ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Pravý výlet pana Broučka do Měsíce</a:t>
            </a:r>
          </a:p>
          <a:p>
            <a:endParaRPr lang="cs-CZ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Nový epochální výlet pana Broučka, </a:t>
            </a:r>
          </a:p>
          <a:p>
            <a:r>
              <a:rPr lang="cs-CZ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tentokráte do 15.století</a:t>
            </a:r>
          </a:p>
          <a:p>
            <a:endParaRPr lang="cs-CZ" sz="2400" dirty="0">
              <a:latin typeface="Comic Sans MS" pitchFamily="66" charset="0"/>
            </a:endParaRPr>
          </a:p>
          <a:p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cs-CZ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aroduje </a:t>
            </a:r>
            <a:r>
              <a:rPr lang="cs-CZ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měšťáky</a:t>
            </a:r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cs-CZ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kteří utíkají od soudobých problémů</a:t>
            </a:r>
          </a:p>
          <a:p>
            <a: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hovají se jako „náměsíční“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</a:t>
            </a:r>
            <a:r>
              <a:rPr lang="cs-CZ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kazuje prázdné vlastenčení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ty, kteří sledují </a:t>
            </a:r>
            <a:r>
              <a:rPr lang="cs-CZ" sz="2400" b="1" u="sng" dirty="0" smtClean="0">
                <a:solidFill>
                  <a:srgbClr val="002060"/>
                </a:solidFill>
                <a:latin typeface="Comic Sans MS" pitchFamily="66" charset="0"/>
              </a:rPr>
              <a:t>jen vlastní prospěch a pohodlí</a:t>
            </a: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jsou zbabělí v kontrastu k zapáleným vlasteneckým husitům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312368" cy="47035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20688"/>
            <a:ext cx="2880320" cy="290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852936"/>
            <a:ext cx="2376264" cy="336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24193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827584" y="5157192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pohřben </a:t>
            </a:r>
          </a:p>
          <a:p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Vyšehradě</a:t>
            </a:r>
            <a:endParaRPr lang="cs-CZ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635896" y="836712"/>
            <a:ext cx="4684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6600"/>
                </a:solidFill>
              </a:rPr>
              <a:t>Čechovy sady </a:t>
            </a:r>
          </a:p>
          <a:p>
            <a:r>
              <a:rPr lang="cs-CZ" sz="2000" b="1" dirty="0" smtClean="0">
                <a:solidFill>
                  <a:srgbClr val="006600"/>
                </a:solidFill>
              </a:rPr>
              <a:t>        na pražských </a:t>
            </a:r>
            <a:r>
              <a:rPr lang="cs-CZ" sz="2000" b="1" dirty="0" err="1" smtClean="0">
                <a:solidFill>
                  <a:srgbClr val="006600"/>
                </a:solidFill>
              </a:rPr>
              <a:t>Vihohradech</a:t>
            </a:r>
            <a:endParaRPr lang="cs-CZ" sz="2000" b="1" dirty="0">
              <a:solidFill>
                <a:srgbClr val="0066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3621438" cy="242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563888" y="620688"/>
            <a:ext cx="468052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851920" y="5661248"/>
            <a:ext cx="443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Čechův most v Praze přes Vltavu</a:t>
            </a:r>
            <a:endParaRPr lang="cs-CZ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120" y="476672"/>
            <a:ext cx="8183880" cy="1051560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Historická literatura 19.století</a:t>
            </a:r>
            <a:endParaRPr lang="cs-CZ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844824"/>
            <a:ext cx="87703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souvisela s boji Čechů</a:t>
            </a:r>
          </a:p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po uplatnění státních práv v Rakousku –Uhersku</a:t>
            </a:r>
          </a:p>
          <a:p>
            <a:endParaRPr lang="cs-CZ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autoři hledali </a:t>
            </a:r>
            <a:r>
              <a:rPr lang="cs-CZ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vzory v české historii</a:t>
            </a:r>
          </a:p>
          <a:p>
            <a:endParaRPr lang="cs-CZ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důraz na látky hodné následování: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HUSITSTVÍ</a:t>
            </a:r>
          </a:p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</a:t>
            </a:r>
          </a:p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NÁRODNÍ OBROZENÍ     </a:t>
            </a:r>
          </a:p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</a:t>
            </a:r>
            <a:r>
              <a:rPr lang="cs-CZ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(české buditele)</a:t>
            </a:r>
            <a:endParaRPr lang="cs-CZ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1051560"/>
          </a:xfrm>
        </p:spPr>
        <p:txBody>
          <a:bodyPr/>
          <a:lstStyle/>
          <a:p>
            <a:r>
              <a:rPr lang="cs-CZ" dirty="0" smtClean="0"/>
              <a:t>                         Alois Jirásek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26844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20072" y="1700808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1851 - 1930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63888" y="2132856"/>
            <a:ext cx="48093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nar. v Hronově</a:t>
            </a:r>
          </a:p>
          <a:p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gymnázia v Litomyšli</a:t>
            </a:r>
          </a:p>
          <a:p>
            <a:r>
              <a:rPr lang="cs-CZ" sz="2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ženat</a:t>
            </a:r>
            <a:r>
              <a:rPr lang="cs-CZ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7 dětí ( 6 dcer a 1 syna)</a:t>
            </a:r>
          </a:p>
          <a:p>
            <a:r>
              <a:rPr lang="cs-CZ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přesídlil do Prahy</a:t>
            </a:r>
            <a:endParaRPr lang="cs-CZ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1560" y="3789040"/>
            <a:ext cx="776526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zachytil </a:t>
            </a:r>
            <a:r>
              <a:rPr lang="cs-CZ" sz="2000" b="1" u="sng" dirty="0" smtClean="0">
                <a:solidFill>
                  <a:srgbClr val="002060"/>
                </a:solidFill>
                <a:latin typeface="Comic Sans MS" pitchFamily="66" charset="0"/>
              </a:rPr>
              <a:t>naše dějiny od </a:t>
            </a:r>
            <a:r>
              <a:rPr lang="cs-CZ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mýtických</a:t>
            </a:r>
            <a:r>
              <a:rPr lang="cs-CZ" sz="2000" b="1" u="sng" dirty="0" smtClean="0">
                <a:solidFill>
                  <a:srgbClr val="002060"/>
                </a:solidFill>
                <a:latin typeface="Comic Sans MS" pitchFamily="66" charset="0"/>
              </a:rPr>
              <a:t> dob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do </a:t>
            </a:r>
            <a:r>
              <a:rPr lang="cs-CZ" sz="2000" b="1" u="sng" dirty="0" smtClean="0">
                <a:solidFill>
                  <a:srgbClr val="002060"/>
                </a:solidFill>
                <a:latin typeface="Comic Sans MS" pitchFamily="66" charset="0"/>
              </a:rPr>
              <a:t>národního obrození</a:t>
            </a:r>
          </a:p>
          <a:p>
            <a:endParaRPr lang="cs-CZ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podporoval samostatnou republiku</a:t>
            </a:r>
          </a:p>
          <a:p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pohřben v Hronově – na pohřbu také TGM</a:t>
            </a:r>
          </a:p>
          <a:p>
            <a:endParaRPr lang="cs-CZ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cs-CZ" sz="2000" b="1" dirty="0" smtClean="0">
                <a:solidFill>
                  <a:srgbClr val="006600"/>
                </a:solidFill>
                <a:latin typeface="Comic Sans MS" pitchFamily="66" charset="0"/>
              </a:rPr>
              <a:t>dodnes </a:t>
            </a:r>
            <a:r>
              <a:rPr lang="cs-CZ" sz="2000" b="1" dirty="0" smtClean="0">
                <a:solidFill>
                  <a:srgbClr val="FF0000"/>
                </a:solidFill>
                <a:latin typeface="Comic Sans MS" pitchFamily="66" charset="0"/>
              </a:rPr>
              <a:t>Jiráskův Hronov </a:t>
            </a:r>
            <a:r>
              <a:rPr lang="cs-CZ" sz="2000" b="1" dirty="0" smtClean="0">
                <a:solidFill>
                  <a:srgbClr val="006600"/>
                </a:solidFill>
                <a:latin typeface="Comic Sans MS" pitchFamily="66" charset="0"/>
              </a:rPr>
              <a:t>– přehlídka amatérského divadla</a:t>
            </a:r>
          </a:p>
          <a:p>
            <a:endParaRPr lang="cs-CZ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276</TotalTime>
  <Words>1051</Words>
  <Application>Microsoft Office PowerPoint</Application>
  <PresentationFormat>Předvádění na obrazovce (4:3)</PresentationFormat>
  <Paragraphs>263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Aspekt</vt:lpstr>
      <vt:lpstr> RUCHOVCI,   Historický realismus, LUMÍROVCI</vt:lpstr>
      <vt:lpstr>ALMANACH  RUCH</vt:lpstr>
      <vt:lpstr>     SVATOPLUK ČECH</vt:lpstr>
      <vt:lpstr>Snímek 4</vt:lpstr>
      <vt:lpstr>Snímek 5</vt:lpstr>
      <vt:lpstr>Snímek 6</vt:lpstr>
      <vt:lpstr>Snímek 7</vt:lpstr>
      <vt:lpstr>Historická literatura 19.století</vt:lpstr>
      <vt:lpstr>                         Alois Jirásek</vt:lpstr>
      <vt:lpstr>dílo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Company>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RUCHOVCI,   Historický realismus, LUMÍROVCI</dc:title>
  <dc:creator>admin</dc:creator>
  <cp:lastModifiedBy>admin</cp:lastModifiedBy>
  <cp:revision>30</cp:revision>
  <dcterms:created xsi:type="dcterms:W3CDTF">2011-11-26T11:36:49Z</dcterms:created>
  <dcterms:modified xsi:type="dcterms:W3CDTF">2012-01-10T15:42:29Z</dcterms:modified>
</cp:coreProperties>
</file>