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1" r:id="rId3"/>
    <p:sldId id="272" r:id="rId4"/>
    <p:sldId id="268" r:id="rId5"/>
    <p:sldId id="258" r:id="rId6"/>
    <p:sldId id="264" r:id="rId7"/>
    <p:sldId id="265" r:id="rId8"/>
    <p:sldId id="262" r:id="rId9"/>
    <p:sldId id="263" r:id="rId10"/>
    <p:sldId id="260" r:id="rId11"/>
    <p:sldId id="257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3CE8-C8C7-42E5-9E52-38F9B19B2D6F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79A6-5A51-4217-8D35-C34AFCD699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33777" cy="3505539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79A6-5A51-4217-8D35-C34AFCD6994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D6BE5-C052-4DF1-8160-6D86F8E698B1}" type="datetimeFigureOut">
              <a:rPr lang="cs-CZ" smtClean="0"/>
              <a:pPr/>
              <a:t>25.9.2016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93517D-27CC-45EA-A936-A1F8259B81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whoo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2480" y="184340"/>
            <a:ext cx="7809120" cy="1287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7431" rIns="0" bIns="0" anchor="ctr"/>
          <a:lstStyle/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4400" b="1" dirty="0">
                <a:solidFill>
                  <a:srgbClr val="000000"/>
                </a:solidFill>
                <a:latin typeface="Times New Roman" pitchFamily="16" charset="0"/>
              </a:rPr>
              <a:t>PRVNÍ HABSBURKOVÉ NA ČESKÉM TR</a:t>
            </a:r>
            <a:r>
              <a:rPr lang="cs-CZ" sz="4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ŮNU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79200" y="6054396"/>
            <a:ext cx="37267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900" dirty="0">
                <a:solidFill>
                  <a:srgbClr val="000000"/>
                </a:solidFill>
              </a:rPr>
              <a:t>http://cs.wikipedia.org/wiki/Soubor:Ferdinand_I_by_Martin_Rota.jpg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360" y="1795869"/>
            <a:ext cx="3101760" cy="4245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601" y="1795869"/>
            <a:ext cx="3101760" cy="4196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061601" y="6041435"/>
            <a:ext cx="62870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900" dirty="0">
                <a:solidFill>
                  <a:srgbClr val="000000"/>
                </a:solidFill>
              </a:rPr>
              <a:t>http://cs.wikipedia.org/wiki/Soubor:Maximilian_II_HRR_MATEO.jpg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Poznáš listinu?   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5167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Rudolf Druhý činíme tímto listem:</a:t>
            </a:r>
            <a:endParaRPr lang="cs-CZ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aby jak stav panský, rytířský, tak Pražané, horníci a jiná města s lidmi poddanými náboženství své pod obojí volně a svobodně beze všech překážek vykonávati mohli.</a:t>
            </a:r>
          </a:p>
          <a:p>
            <a:pPr>
              <a:buNone/>
            </a:pPr>
            <a:endParaRPr lang="cs-C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4059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5143504" y="4786322"/>
            <a:ext cx="3357586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Majestát Rudolfa II.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Osobnosti okolo Rudolfa II.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u="sng" dirty="0" smtClean="0">
                <a:solidFill>
                  <a:schemeClr val="bg1"/>
                </a:solidFill>
              </a:rPr>
              <a:t>Kdo byli osobnosti okolo Rudolfa II.? Napiš jejich povolání.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pPr lvl="0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Kryštof Harant z Polžic </a:t>
            </a:r>
          </a:p>
          <a:p>
            <a:pPr lvl="0">
              <a:buNone/>
            </a:pP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a Bezdružic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Johannes Kepler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Jan Jesenius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Tycho de Brahe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Mydlář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                      </a:t>
            </a:r>
            <a:endParaRPr lang="cs-C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cs-C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cs-C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cs-C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cs-CZ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00306"/>
            <a:ext cx="25820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6500826" y="2357430"/>
            <a:ext cx="2286016" cy="70008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spisovatel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572264" y="3143248"/>
            <a:ext cx="2276524" cy="70008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matematik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6572264" y="3929066"/>
            <a:ext cx="2286016" cy="70008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lékař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572264" y="4714884"/>
            <a:ext cx="2286016" cy="70008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astronom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572264" y="5500702"/>
            <a:ext cx="2286016" cy="70008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unce 11"/>
          <p:cNvSpPr/>
          <p:nvPr/>
        </p:nvSpPr>
        <p:spPr>
          <a:xfrm>
            <a:off x="500034" y="3786190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3" name="Slunce 12"/>
          <p:cNvSpPr/>
          <p:nvPr/>
        </p:nvSpPr>
        <p:spPr>
          <a:xfrm>
            <a:off x="500034" y="4214818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4" name="Slunce 13"/>
          <p:cNvSpPr/>
          <p:nvPr/>
        </p:nvSpPr>
        <p:spPr>
          <a:xfrm>
            <a:off x="500034" y="4643446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5" name="Slunce 14"/>
          <p:cNvSpPr/>
          <p:nvPr/>
        </p:nvSpPr>
        <p:spPr>
          <a:xfrm>
            <a:off x="500034" y="5072074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6" name="Slunce 15"/>
          <p:cNvSpPr/>
          <p:nvPr/>
        </p:nvSpPr>
        <p:spPr>
          <a:xfrm>
            <a:off x="500034" y="3071810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 lvl="0" algn="ctr">
              <a:buNone/>
            </a:pPr>
            <a:r>
              <a:rPr lang="cs-CZ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Proč tyto obrázky spojujeme s Rudolfem II.? Vysvětli spojitost. 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                                    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Vláda Rudolfa II.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1285884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71744"/>
            <a:ext cx="1453669" cy="18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857364"/>
            <a:ext cx="1833565" cy="18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72008"/>
            <a:ext cx="1228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286256"/>
            <a:ext cx="17240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6215074" y="5643578"/>
            <a:ext cx="2700318" cy="85725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Židovská hvězda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143636" y="3286124"/>
            <a:ext cx="2709874" cy="85725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Židovské město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500430" y="2214554"/>
            <a:ext cx="2790836" cy="85725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Uznání náboženských svobod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2143108" y="5786454"/>
            <a:ext cx="2571768" cy="85725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Elixír mládí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85720" y="3929066"/>
            <a:ext cx="2000264" cy="71438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Golem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35785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Bratr Rudolfa II.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Přesunul se do Vídně – v českých zemích 2 místodržící: Jaroslav </a:t>
            </a:r>
            <a:r>
              <a:rPr lang="cs-CZ" sz="3200" b="1" dirty="0" err="1" smtClean="0">
                <a:solidFill>
                  <a:schemeClr val="bg1"/>
                </a:solidFill>
              </a:rPr>
              <a:t>Bořita</a:t>
            </a:r>
            <a:r>
              <a:rPr lang="cs-CZ" sz="3200" b="1" dirty="0" smtClean="0">
                <a:solidFill>
                  <a:schemeClr val="bg1"/>
                </a:solidFill>
              </a:rPr>
              <a:t> z </a:t>
            </a:r>
            <a:r>
              <a:rPr lang="cs-CZ" sz="3200" b="1" dirty="0" err="1" smtClean="0">
                <a:solidFill>
                  <a:schemeClr val="bg1"/>
                </a:solidFill>
              </a:rPr>
              <a:t>Martinic</a:t>
            </a:r>
            <a:r>
              <a:rPr lang="cs-CZ" sz="3200" b="1" dirty="0" smtClean="0">
                <a:solidFill>
                  <a:schemeClr val="bg1"/>
                </a:solidFill>
              </a:rPr>
              <a:t>, Vilém </a:t>
            </a:r>
            <a:r>
              <a:rPr lang="cs-CZ" sz="3200" b="1" dirty="0" err="1" smtClean="0">
                <a:solidFill>
                  <a:schemeClr val="bg1"/>
                </a:solidFill>
              </a:rPr>
              <a:t>Slavata</a:t>
            </a:r>
            <a:endParaRPr lang="cs-CZ" sz="3200" b="1" dirty="0" smtClean="0">
              <a:solidFill>
                <a:schemeClr val="bg1"/>
              </a:solidFill>
            </a:endParaRPr>
          </a:p>
          <a:p>
            <a:r>
              <a:rPr lang="cs-CZ" sz="3200" b="1" dirty="0" smtClean="0">
                <a:solidFill>
                  <a:schemeClr val="bg1"/>
                </a:solidFill>
              </a:rPr>
              <a:t>Odmítali respektovat Rudolfův majestát stejně jako Matyáš – to vyvolalo spory mezi stavy a panovníkem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Povstání stavů - 1618: zástupci stavů pronikli na Pražský hrad a vyhodili z okna </a:t>
            </a:r>
            <a:r>
              <a:rPr lang="cs-CZ" sz="3200" b="1" dirty="0" err="1" smtClean="0">
                <a:solidFill>
                  <a:schemeClr val="bg1"/>
                </a:solidFill>
              </a:rPr>
              <a:t>Slavatu</a:t>
            </a:r>
            <a:r>
              <a:rPr lang="cs-CZ" sz="3200" b="1" dirty="0" smtClean="0">
                <a:solidFill>
                  <a:schemeClr val="bg1"/>
                </a:solidFill>
              </a:rPr>
              <a:t> a </a:t>
            </a:r>
            <a:r>
              <a:rPr lang="cs-CZ" sz="3200" b="1" dirty="0" err="1" smtClean="0">
                <a:solidFill>
                  <a:schemeClr val="bg1"/>
                </a:solidFill>
              </a:rPr>
              <a:t>Martinice</a:t>
            </a:r>
            <a:r>
              <a:rPr lang="cs-CZ" sz="3200" b="1" dirty="0" smtClean="0">
                <a:solidFill>
                  <a:schemeClr val="bg1"/>
                </a:solidFill>
              </a:rPr>
              <a:t> – 2. PRAŽSKÁ DEFENESTRACE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Matyáš (1611 – 1619)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Stavové: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1.  si zvolili radu třiceti </a:t>
            </a:r>
            <a:r>
              <a:rPr lang="cs-CZ" sz="3200" b="1" dirty="0" err="1" smtClean="0">
                <a:solidFill>
                  <a:schemeClr val="bg1"/>
                </a:solidFill>
              </a:rPr>
              <a:t>direktorů</a:t>
            </a:r>
            <a:r>
              <a:rPr lang="cs-CZ" sz="3200" b="1" dirty="0" smtClean="0">
                <a:solidFill>
                  <a:schemeClr val="bg1"/>
                </a:solidFill>
              </a:rPr>
              <a:t> – spravovali zemi (10 pánů, 10 rytířů, 10 měšťanů) jeden rok, pak si zvolili za nástupce Matyáše - Fridricha Falckého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2. sestavili vojsko – spoléhali na pomoc ze zahraničí, ta ale nepřicházela, v čele armády – hrabě </a:t>
            </a:r>
            <a:r>
              <a:rPr lang="cs-CZ" sz="3200" b="1" dirty="0" err="1" smtClean="0">
                <a:solidFill>
                  <a:schemeClr val="bg1"/>
                </a:solidFill>
              </a:rPr>
              <a:t>Thurn</a:t>
            </a:r>
            <a:endParaRPr lang="cs-CZ" sz="3200" b="1" dirty="0" smtClean="0">
              <a:solidFill>
                <a:schemeClr val="bg1"/>
              </a:solidFill>
            </a:endParaRPr>
          </a:p>
          <a:p>
            <a:r>
              <a:rPr lang="cs-CZ" sz="3200" b="1" dirty="0" smtClean="0">
                <a:solidFill>
                  <a:schemeClr val="bg1"/>
                </a:solidFill>
              </a:rPr>
              <a:t>TOUTO DEFENESTRACÍ ZAČÍNÁ PRVNÍ FÁZE 30. LETÉ VÁLKY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Jeho </a:t>
            </a:r>
            <a:r>
              <a:rPr lang="cs-CZ" sz="3200" b="1" dirty="0" smtClean="0">
                <a:solidFill>
                  <a:schemeClr val="bg1"/>
                </a:solidFill>
              </a:rPr>
              <a:t>starší bratr Karel V. se stal </a:t>
            </a:r>
            <a:r>
              <a:rPr lang="cs-CZ" sz="3200" b="1" dirty="0" smtClean="0">
                <a:solidFill>
                  <a:schemeClr val="bg1"/>
                </a:solidFill>
              </a:rPr>
              <a:t>císařem</a:t>
            </a:r>
          </a:p>
          <a:p>
            <a:pPr indent="-173736" fontAlgn="auto">
              <a:spcAft>
                <a:spcPts val="0"/>
              </a:spcAft>
              <a:defRPr/>
            </a:pPr>
            <a:endParaRPr lang="cs-CZ" sz="3200" b="1" dirty="0" smtClean="0">
              <a:solidFill>
                <a:schemeClr val="bg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V </a:t>
            </a:r>
            <a:r>
              <a:rPr lang="cs-CZ" sz="3200" b="1" dirty="0" smtClean="0">
                <a:solidFill>
                  <a:schemeClr val="bg1"/>
                </a:solidFill>
              </a:rPr>
              <a:t>roce 1526 byl Ferdinand zvolen českým králem </a:t>
            </a:r>
            <a:r>
              <a:rPr lang="cs-CZ" sz="3200" b="1" dirty="0" smtClean="0">
                <a:solidFill>
                  <a:schemeClr val="bg1"/>
                </a:solidFill>
              </a:rPr>
              <a:t>a </a:t>
            </a:r>
            <a:r>
              <a:rPr lang="cs-CZ" sz="3200" b="1" dirty="0" smtClean="0">
                <a:solidFill>
                  <a:schemeClr val="bg1"/>
                </a:solidFill>
              </a:rPr>
              <a:t>poté i králem uherským. V rakouských zemích již vládl od roku </a:t>
            </a:r>
            <a:r>
              <a:rPr lang="cs-CZ" sz="3200" b="1" dirty="0" smtClean="0">
                <a:solidFill>
                  <a:schemeClr val="bg1"/>
                </a:solidFill>
              </a:rPr>
              <a:t>1522</a:t>
            </a:r>
          </a:p>
          <a:p>
            <a:pPr indent="-173736" fontAlgn="auto">
              <a:spcAft>
                <a:spcPts val="0"/>
              </a:spcAft>
              <a:defRPr/>
            </a:pPr>
            <a:endParaRPr lang="cs-CZ" sz="3200" b="1" dirty="0" smtClean="0">
              <a:solidFill>
                <a:schemeClr val="bg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Po </a:t>
            </a:r>
            <a:r>
              <a:rPr lang="cs-CZ" sz="3200" b="1" dirty="0" smtClean="0">
                <a:solidFill>
                  <a:schemeClr val="bg1"/>
                </a:solidFill>
              </a:rPr>
              <a:t>celou dobu kralování musel </a:t>
            </a:r>
            <a:r>
              <a:rPr lang="cs-CZ" sz="3200" b="1" dirty="0" smtClean="0">
                <a:solidFill>
                  <a:schemeClr val="bg1"/>
                </a:solidFill>
              </a:rPr>
              <a:t>řešit povstání </a:t>
            </a:r>
            <a:r>
              <a:rPr lang="cs-CZ" sz="3200" b="1" dirty="0" smtClean="0">
                <a:solidFill>
                  <a:schemeClr val="bg1"/>
                </a:solidFill>
              </a:rPr>
              <a:t>v Uhrách, výboje Turků </a:t>
            </a:r>
            <a:r>
              <a:rPr lang="cs-CZ" sz="3200" b="1" dirty="0" smtClean="0">
                <a:solidFill>
                  <a:schemeClr val="bg1"/>
                </a:solidFill>
              </a:rPr>
              <a:t>a povstání </a:t>
            </a:r>
            <a:r>
              <a:rPr lang="cs-CZ" sz="3200" b="1" dirty="0" smtClean="0">
                <a:solidFill>
                  <a:schemeClr val="bg1"/>
                </a:solidFill>
              </a:rPr>
              <a:t>v českých zemích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7667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V roce 1547 došlo k prvnímu protihabsburskému povstání, </a:t>
            </a:r>
            <a:r>
              <a:rPr lang="cs-CZ" sz="3200" b="1" dirty="0" smtClean="0">
                <a:solidFill>
                  <a:schemeClr val="bg1"/>
                </a:solidFill>
              </a:rPr>
              <a:t>které </a:t>
            </a:r>
            <a:r>
              <a:rPr lang="cs-CZ" sz="3200" b="1" dirty="0" smtClean="0">
                <a:solidFill>
                  <a:schemeClr val="bg1"/>
                </a:solidFill>
              </a:rPr>
              <a:t>král rychle porazil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</a:p>
          <a:p>
            <a:pPr indent="-173736" fontAlgn="auto">
              <a:spcAft>
                <a:spcPts val="0"/>
              </a:spcAft>
              <a:defRPr/>
            </a:pPr>
            <a:endParaRPr lang="cs-CZ" sz="3200" b="1" dirty="0" smtClean="0">
              <a:solidFill>
                <a:schemeClr val="bg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Omezil </a:t>
            </a:r>
            <a:r>
              <a:rPr lang="cs-CZ" sz="3200" b="1" dirty="0" smtClean="0">
                <a:solidFill>
                  <a:schemeClr val="bg1"/>
                </a:solidFill>
              </a:rPr>
              <a:t>politickou samosprávu měst, zrušil </a:t>
            </a:r>
            <a:r>
              <a:rPr lang="cs-CZ" sz="3200" b="1" dirty="0" smtClean="0">
                <a:solidFill>
                  <a:schemeClr val="bg1"/>
                </a:solidFill>
              </a:rPr>
              <a:t>výsady </a:t>
            </a:r>
            <a:r>
              <a:rPr lang="cs-CZ" sz="3200" b="1" dirty="0" smtClean="0">
                <a:solidFill>
                  <a:schemeClr val="bg1"/>
                </a:solidFill>
              </a:rPr>
              <a:t>městům a uložil vysoké daně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</a:p>
          <a:p>
            <a:pPr indent="-173736" fontAlgn="auto">
              <a:spcAft>
                <a:spcPts val="0"/>
              </a:spcAft>
              <a:defRPr/>
            </a:pPr>
            <a:endParaRPr lang="cs-CZ" sz="3200" b="1" dirty="0" smtClean="0">
              <a:solidFill>
                <a:schemeClr val="bg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do </a:t>
            </a:r>
            <a:r>
              <a:rPr lang="cs-CZ" sz="3200" b="1" dirty="0" smtClean="0">
                <a:solidFill>
                  <a:schemeClr val="bg1"/>
                </a:solidFill>
              </a:rPr>
              <a:t>Čech povolal </a:t>
            </a:r>
            <a:r>
              <a:rPr lang="cs-CZ" sz="3200" b="1" dirty="0" smtClean="0">
                <a:solidFill>
                  <a:schemeClr val="bg1"/>
                </a:solidFill>
              </a:rPr>
              <a:t>jezuity</a:t>
            </a:r>
          </a:p>
          <a:p>
            <a:pPr indent="-173736" fontAlgn="auto">
              <a:spcAft>
                <a:spcPts val="0"/>
              </a:spcAft>
              <a:defRPr/>
            </a:pPr>
            <a:endParaRPr lang="cs-CZ" sz="3200" b="1" dirty="0" smtClean="0">
              <a:solidFill>
                <a:schemeClr val="bg1"/>
              </a:solidFill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Po jeho smrti se boj mezi katolíky a protestanty opět rozhořel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</a:t>
            </a:r>
            <a:endParaRPr lang="cs-CZ" sz="6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unce 3"/>
          <p:cNvSpPr/>
          <p:nvPr/>
        </p:nvSpPr>
        <p:spPr>
          <a:xfrm>
            <a:off x="4429124" y="3357562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pic>
        <p:nvPicPr>
          <p:cNvPr id="1026" name="Picture 2" descr="C:\Users\Aja\AppData\Local\Microsoft\Windows\Temporary Internet Files\Content.IE5\XFT84EKL\MC9003787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1825625" cy="1665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Pravda o Rudolfu II.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cs-CZ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je a co není pravda o Rudolfu II.?</a:t>
            </a:r>
            <a:endParaRPr lang="cs-C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 se nikdy neoženil.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Rudolfovým panovnickým sídlem se stala Vídeň.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 se velmi zajímal o umění.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dvoře Rudolfa II. byl i Tycho de Brahe nebo Johannes Kepler.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 našel elixír mládí.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 miloval astronomii a alchymii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59936" cy="45958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Císař Svaté říše římské, český, uherský a chorvatský král a rakouský arcivévoda</a:t>
            </a:r>
          </a:p>
          <a:p>
            <a:pPr algn="ctr"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31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31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8868"/>
            <a:ext cx="2714644" cy="344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4429124" y="2357430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429124" y="4500570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429124" y="4000504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429124" y="5072074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429124" y="3500438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429124" y="2928934"/>
            <a:ext cx="1057276" cy="485772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unce 14"/>
          <p:cNvSpPr/>
          <p:nvPr/>
        </p:nvSpPr>
        <p:spPr>
          <a:xfrm>
            <a:off x="428596" y="4572008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6" name="Slunce 15"/>
          <p:cNvSpPr/>
          <p:nvPr/>
        </p:nvSpPr>
        <p:spPr>
          <a:xfrm>
            <a:off x="428596" y="4000504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7" name="Slunce 16"/>
          <p:cNvSpPr/>
          <p:nvPr/>
        </p:nvSpPr>
        <p:spPr>
          <a:xfrm>
            <a:off x="428596" y="3500438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8" name="Slunce 17"/>
          <p:cNvSpPr/>
          <p:nvPr/>
        </p:nvSpPr>
        <p:spPr>
          <a:xfrm>
            <a:off x="428596" y="2857496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9" name="Slunce 18"/>
          <p:cNvSpPr/>
          <p:nvPr/>
        </p:nvSpPr>
        <p:spPr>
          <a:xfrm>
            <a:off x="428596" y="5000636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20" name="Slunce 19"/>
          <p:cNvSpPr/>
          <p:nvPr/>
        </p:nvSpPr>
        <p:spPr>
          <a:xfrm>
            <a:off x="428596" y="2500306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Praha se stala v době Rudolfa II.  jedním z nejvýznamnějších kulturních center Evropy. U Rudolfova dvora pobývali astronomové Tycho de Brahe a Johannes Kepler.</a:t>
            </a:r>
            <a:endParaRPr lang="cs-CZ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Osobnosti kolem Rudolfa II.</a:t>
            </a:r>
            <a:endParaRPr lang="cs-CZ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1857388" cy="26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181034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2214546" y="3357562"/>
            <a:ext cx="3429024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Tycho de Brahe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4071934" y="5286388"/>
            <a:ext cx="3429024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Johannes Kepler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unce 7"/>
          <p:cNvSpPr/>
          <p:nvPr/>
        </p:nvSpPr>
        <p:spPr>
          <a:xfrm>
            <a:off x="428596" y="1571612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Rudolf II. si nechal předpovídat osud a budoucnost z hvězd. Horoskopy pro něj sestavoval Johannes Kepler.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Horoskopy</a:t>
            </a:r>
            <a:endParaRPr lang="cs-CZ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5499813" cy="41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unce 4"/>
          <p:cNvSpPr/>
          <p:nvPr/>
        </p:nvSpPr>
        <p:spPr>
          <a:xfrm>
            <a:off x="500034" y="1571612"/>
            <a:ext cx="357190" cy="357190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    </a:t>
            </a:r>
            <a:r>
              <a:rPr lang="cs-CZ" b="1" dirty="0" smtClean="0">
                <a:solidFill>
                  <a:schemeClr val="bg1"/>
                </a:solidFill>
              </a:rPr>
              <a:t>Golema stvořil židovský rabín Löw. Účelem jeho stvoření měla být ochrana židovského ghetta.  V pohyb se golem uváděl vložením šému - svitku. Golem pak poslouchal toho, kdo mu do úst šém vložil a vykonával určenou práci. Znehybněn byl opět vyjmutím šému. Až do určení další práce stál poklidně v koutě místnosti. Po pátečních bohoslužbách však i Golem odpočíval a dodržoval sváteční klid od práce. Jednoho dne vážně onemocněla rabínova jediná dcera. Zoufalý otec ji ošetřoval ve dne v noci, ale nemoc se neustále zhoršovala. V páteční podvečer musel od lůžka nemocné odejít k tradiční pobožnosti. V roztržitosti zapomněl vyjmout šém. Hliněný služebník oživl, a protože neměl určenou žádnou užitečnou práci, začal rozbíjet veškeré vybavení rabínova domu. Vyděšená služebná běžela do synagogy a prosila, aby rabín učinil přítrž běsnění. Ten vykřikl na Golema, aby se zastavil, a vyňal mu z úst šém. Jeho dcera se  jako zázrakem uzdravila. Podle legendy byl Golem uložen na půdě Staronové synagogy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Pověst o Golemovi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Židovské památky</a:t>
            </a:r>
            <a:endParaRPr lang="cs-CZ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   </a:t>
            </a:r>
            <a:r>
              <a:rPr lang="cs-C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První zobrazení pražského golema pravděpodobně pochází od Mikoláše Alše.</a:t>
            </a:r>
            <a:endParaRPr lang="cs-CZ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1528"/>
            <a:ext cx="4289256" cy="47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14620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616</Words>
  <Application>Microsoft Office PowerPoint</Application>
  <PresentationFormat>Předvádění na obrazovce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Snímek 1</vt:lpstr>
      <vt:lpstr>Snímek 2</vt:lpstr>
      <vt:lpstr>Snímek 3</vt:lpstr>
      <vt:lpstr>Rudolf II.</vt:lpstr>
      <vt:lpstr>Pravda o Rudolfu II.</vt:lpstr>
      <vt:lpstr>Osobnosti kolem Rudolfa II.</vt:lpstr>
      <vt:lpstr>Horoskopy</vt:lpstr>
      <vt:lpstr>Pověst o Golemovi</vt:lpstr>
      <vt:lpstr>Židovské památky</vt:lpstr>
      <vt:lpstr>Poznáš listinu?   </vt:lpstr>
      <vt:lpstr>Osobnosti okolo Rudolfa II.</vt:lpstr>
      <vt:lpstr>Vláda Rudolfa II.</vt:lpstr>
      <vt:lpstr>Matyáš (1611 – 1619)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Rudolf II.</dc:title>
  <dc:creator>Aja</dc:creator>
  <cp:lastModifiedBy>Mathyas</cp:lastModifiedBy>
  <cp:revision>52</cp:revision>
  <dcterms:created xsi:type="dcterms:W3CDTF">2012-01-17T14:09:03Z</dcterms:created>
  <dcterms:modified xsi:type="dcterms:W3CDTF">2016-09-25T15:26:42Z</dcterms:modified>
</cp:coreProperties>
</file>