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4" r:id="rId14"/>
    <p:sldId id="272" r:id="rId15"/>
    <p:sldId id="25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12" name="Rectangle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>
            <a:lvl1pPr algn="l">
              <a:defRPr/>
            </a:lvl1pPr>
          </a:lstStyle>
          <a:p>
            <a:fld id="{E7C6118A-7CBD-4944-B4A6-127B05EDDC32}" type="datetimeFigureOut">
              <a:rPr lang="cs-CZ" smtClean="0"/>
              <a:pPr/>
              <a:t>6.11.2016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E16CD1E4-7783-43BE-9EDE-696FC19D7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118A-7CBD-4944-B4A6-127B05EDDC32}" type="datetimeFigureOut">
              <a:rPr lang="cs-CZ" smtClean="0"/>
              <a:pPr/>
              <a:t>6.11.2016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1E4-7783-43BE-9EDE-696FC19D7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118A-7CBD-4944-B4A6-127B05EDDC32}" type="datetimeFigureOut">
              <a:rPr lang="cs-CZ" smtClean="0"/>
              <a:pPr/>
              <a:t>6.11.2016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E16CD1E4-7783-43BE-9EDE-696FC19D7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118A-7CBD-4944-B4A6-127B05EDDC32}" type="datetimeFigureOut">
              <a:rPr lang="cs-CZ" smtClean="0"/>
              <a:pPr/>
              <a:t>6.11.2016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1E4-7783-43BE-9EDE-696FC19D7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/>
          <a:p>
            <a:fld id="{E7C6118A-7CBD-4944-B4A6-127B05EDDC32}" type="datetimeFigureOut">
              <a:rPr lang="cs-CZ" smtClean="0"/>
              <a:pPr/>
              <a:t>6.11.2016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E16CD1E4-7783-43BE-9EDE-696FC19D7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118A-7CBD-4944-B4A6-127B05EDDC32}" type="datetimeFigureOut">
              <a:rPr lang="cs-CZ" smtClean="0"/>
              <a:pPr/>
              <a:t>6.11.2016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1E4-7783-43BE-9EDE-696FC19D7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118A-7CBD-4944-B4A6-127B05EDDC32}" type="datetimeFigureOut">
              <a:rPr lang="cs-CZ" smtClean="0"/>
              <a:pPr/>
              <a:t>6.11.2016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1E4-7783-43BE-9EDE-696FC19D7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118A-7CBD-4944-B4A6-127B05EDDC32}" type="datetimeFigureOut">
              <a:rPr lang="cs-CZ" smtClean="0"/>
              <a:pPr/>
              <a:t>6.11.2016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1E4-7783-43BE-9EDE-696FC19D7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118A-7CBD-4944-B4A6-127B05EDDC32}" type="datetimeFigureOut">
              <a:rPr lang="cs-CZ" smtClean="0"/>
              <a:pPr/>
              <a:t>6.11.2016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E16CD1E4-7783-43BE-9EDE-696FC19D7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118A-7CBD-4944-B4A6-127B05EDDC32}" type="datetimeFigureOut">
              <a:rPr lang="cs-CZ" smtClean="0"/>
              <a:pPr/>
              <a:t>6.11.2016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1E4-7783-43BE-9EDE-696FC19D7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 anchor="ctr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118A-7CBD-4944-B4A6-127B05EDDC32}" type="datetimeFigureOut">
              <a:rPr lang="cs-CZ" smtClean="0"/>
              <a:pPr/>
              <a:t>6.11.2016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1E4-7783-43BE-9EDE-696FC19D7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6711"/>
            <a:ext cx="8229600" cy="483873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1800000" cy="285728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6118A-7CBD-4944-B4A6-127B05EDDC32}" type="datetimeFigureOut">
              <a:rPr lang="cs-CZ" smtClean="0"/>
              <a:pPr/>
              <a:t>6.11.2016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4000" y="6572272"/>
            <a:ext cx="2880000" cy="285728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1428736"/>
            <a:ext cx="8100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50000"/>
                  </a:schemeClr>
                </a:solidFill>
              </a:defRPr>
            </a:lvl1pPr>
          </a:lstStyle>
          <a:p>
            <a:fld id="{E16CD1E4-7783-43BE-9EDE-696FC19D70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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6/63/JamesIEngland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2/25/Karl_I_av_England,_m%C3%A5lning_av_Anthonis_van_Dyck_fr%C3%A5n_1632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4/4e/Oliver_Cromwell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Anglická revoluce</a:t>
            </a:r>
            <a:br>
              <a:rPr lang="cs-CZ" dirty="0" smtClean="0"/>
            </a:br>
            <a:r>
              <a:rPr lang="cs-CZ" dirty="0" smtClean="0"/>
              <a:t>1640 - 1660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81029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63241" y="323945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1. zrušeno království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58560" y="112474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2. </a:t>
            </a:r>
            <a:r>
              <a:rPr lang="cs-CZ" sz="3200" dirty="0"/>
              <a:t>v</a:t>
            </a:r>
            <a:r>
              <a:rPr lang="cs-CZ" sz="3200" dirty="0" smtClean="0"/>
              <a:t>yhlášena </a:t>
            </a:r>
            <a:r>
              <a:rPr lang="cs-CZ" sz="3200" b="1" u="sng" dirty="0" smtClean="0"/>
              <a:t>republika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91447" y="1916832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3. Cromwell zavádí </a:t>
            </a:r>
            <a:r>
              <a:rPr lang="cs-CZ" sz="3200" b="1" u="sng" dirty="0" smtClean="0"/>
              <a:t>diktaturu</a:t>
            </a:r>
            <a:endParaRPr lang="cs-CZ" sz="3200" b="1" u="sng" dirty="0"/>
          </a:p>
        </p:txBody>
      </p:sp>
      <p:sp>
        <p:nvSpPr>
          <p:cNvPr id="5" name="Šipka dolů 4"/>
          <p:cNvSpPr/>
          <p:nvPr/>
        </p:nvSpPr>
        <p:spPr>
          <a:xfrm>
            <a:off x="3779912" y="2636912"/>
            <a:ext cx="232395" cy="9361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79712" y="3718944"/>
            <a:ext cx="6720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/>
              <a:t>n</a:t>
            </a:r>
            <a:r>
              <a:rPr lang="cs-CZ" sz="3200" u="sng" dirty="0" smtClean="0"/>
              <a:t>espokojenost obyvatel</a:t>
            </a:r>
            <a:endParaRPr lang="cs-CZ" sz="3200" u="sng" dirty="0"/>
          </a:p>
        </p:txBody>
      </p:sp>
    </p:spTree>
    <p:extLst>
      <p:ext uri="{BB962C8B-B14F-4D97-AF65-F5344CB8AC3E}">
        <p14:creationId xmlns="" xmlns:p14="http://schemas.microsoft.com/office/powerpoint/2010/main" val="20862968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836712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p</a:t>
            </a:r>
            <a:r>
              <a:rPr lang="cs-CZ" sz="3200" b="1" dirty="0" smtClean="0"/>
              <a:t>o smrti Cromwella  </a:t>
            </a:r>
            <a:r>
              <a:rPr lang="cs-CZ" sz="3200" dirty="0" smtClean="0"/>
              <a:t>(1658) – </a:t>
            </a:r>
            <a:r>
              <a:rPr lang="cs-CZ" sz="3200" u="sng" dirty="0" smtClean="0"/>
              <a:t>Anglie </a:t>
            </a:r>
            <a:r>
              <a:rPr lang="cs-CZ" sz="3200" dirty="0" smtClean="0"/>
              <a:t>znovu královstvím = </a:t>
            </a:r>
            <a:r>
              <a:rPr lang="cs-CZ" sz="3200" b="1" dirty="0" smtClean="0"/>
              <a:t>monarchie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74155" y="2276872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v</a:t>
            </a:r>
            <a:r>
              <a:rPr lang="cs-CZ" sz="3200" dirty="0" smtClean="0"/>
              <a:t>ydána ústava = </a:t>
            </a:r>
            <a:r>
              <a:rPr lang="cs-CZ" sz="3200" b="1" dirty="0" smtClean="0"/>
              <a:t>konstituce</a:t>
            </a:r>
            <a:endParaRPr lang="cs-CZ" sz="3200" b="1" dirty="0"/>
          </a:p>
        </p:txBody>
      </p:sp>
      <p:sp>
        <p:nvSpPr>
          <p:cNvPr id="4" name="Šipka dolů 3"/>
          <p:cNvSpPr/>
          <p:nvPr/>
        </p:nvSpPr>
        <p:spPr>
          <a:xfrm>
            <a:off x="4608004" y="2996952"/>
            <a:ext cx="540060" cy="10081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67544" y="429309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/>
              <a:t>k</a:t>
            </a:r>
            <a:r>
              <a:rPr lang="cs-CZ" sz="3200" b="1" u="sng" dirty="0" smtClean="0"/>
              <a:t>onstituční monarchie </a:t>
            </a:r>
            <a:r>
              <a:rPr lang="cs-CZ" sz="3200" dirty="0" smtClean="0"/>
              <a:t>= ústavní království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27901767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052736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/>
              <a:t>v</a:t>
            </a:r>
            <a:r>
              <a:rPr lang="cs-CZ" sz="3200" b="1" u="sng" dirty="0" smtClean="0"/>
              <a:t>ýsledek revoluce</a:t>
            </a:r>
            <a:r>
              <a:rPr lang="cs-CZ" sz="3200" dirty="0" smtClean="0"/>
              <a:t>:</a:t>
            </a:r>
          </a:p>
          <a:p>
            <a:endParaRPr lang="cs-CZ" sz="3200" dirty="0" smtClean="0"/>
          </a:p>
          <a:p>
            <a:r>
              <a:rPr lang="cs-CZ" sz="3200" dirty="0" smtClean="0"/>
              <a:t>Parlament: 2 skupiny</a:t>
            </a:r>
          </a:p>
          <a:p>
            <a:pPr marL="514350" indent="-514350">
              <a:buAutoNum type="alphaLcPeriod"/>
            </a:pPr>
            <a:r>
              <a:rPr lang="cs-CZ" sz="3200" dirty="0" smtClean="0"/>
              <a:t>konzervativní – podpora krále</a:t>
            </a:r>
          </a:p>
          <a:p>
            <a:pPr marL="514350" indent="-514350">
              <a:buAutoNum type="alphaLcPeriod"/>
            </a:pPr>
            <a:r>
              <a:rPr lang="cs-CZ" sz="3200" dirty="0" smtClean="0"/>
              <a:t>radikální – co největší omezení krále</a:t>
            </a:r>
          </a:p>
          <a:p>
            <a:pPr marL="514350" indent="-514350">
              <a:buAutoNum type="alphaLcPeriod"/>
            </a:pPr>
            <a:endParaRPr lang="cs-CZ" sz="3200" dirty="0" smtClean="0"/>
          </a:p>
          <a:p>
            <a:pPr marL="514350" indent="-514350"/>
            <a:r>
              <a:rPr lang="cs-CZ" sz="3200" dirty="0" smtClean="0"/>
              <a:t>Z těchto dvou skupin se vyvinula dnešní podoba britských politických stran: </a:t>
            </a:r>
            <a:r>
              <a:rPr lang="cs-CZ" sz="3200" b="1" dirty="0" smtClean="0"/>
              <a:t>Konzervativci a Liberálové</a:t>
            </a:r>
            <a:endParaRPr lang="cs-CZ" sz="32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9788828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980728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cs-CZ" sz="3200" dirty="0" smtClean="0"/>
          </a:p>
          <a:p>
            <a:pPr marL="514350" indent="-514350">
              <a:buAutoNum type="arabicPeriod"/>
            </a:pPr>
            <a:r>
              <a:rPr lang="cs-CZ" sz="3200" dirty="0" smtClean="0"/>
              <a:t>Který panovnický rod nastoupil na anglický trůn v roce 1603?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Jmenuj 2 první panovníky toho rodu.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Jaké byly problémy v Anglii v době vlády Karla I. ?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Jakou událost ohraničují letopočty 1640 – 1660?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Kdo to byl Oliver Cromwell? 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36389748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-134387" y="620688"/>
            <a:ext cx="9252520" cy="914400"/>
          </a:xfrm>
        </p:spPr>
        <p:txBody>
          <a:bodyPr/>
          <a:lstStyle/>
          <a:p>
            <a:r>
              <a:rPr lang="cs-CZ" dirty="0">
                <a:latin typeface="+mn-lt"/>
              </a:rPr>
              <a:t>Použité zdroje</a:t>
            </a:r>
          </a:p>
        </p:txBody>
      </p:sp>
      <p:sp>
        <p:nvSpPr>
          <p:cNvPr id="6" name="Zástupný symbol pro zápatí 3"/>
          <p:cNvSpPr txBox="1">
            <a:spLocks noGrp="1"/>
          </p:cNvSpPr>
          <p:nvPr/>
        </p:nvSpPr>
        <p:spPr>
          <a:xfrm>
            <a:off x="630552" y="5805264"/>
            <a:ext cx="7777236" cy="725711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sz="1400" i="1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555" y="4293096"/>
            <a:ext cx="571817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53685" y="3362508"/>
            <a:ext cx="7754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mtClean="0">
                <a:solidFill>
                  <a:schemeClr val="tx2"/>
                </a:solidFill>
                <a:latin typeface="+mn-lt"/>
                <a:cs typeface="Calibri" pitchFamily="34" charset="0"/>
              </a:rPr>
              <a:t>Veškeré texty </a:t>
            </a:r>
            <a:r>
              <a:rPr lang="cs-CZ" sz="2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jsou dílem autora prezentace.</a:t>
            </a:r>
            <a:endParaRPr lang="cs-CZ" sz="2000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6999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611188" y="6165850"/>
            <a:ext cx="7572375" cy="365125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sz="1400" i="1" dirty="0">
              <a:latin typeface="Calibri" pitchFamily="34" charset="0"/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260648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>
                <a:effectLst/>
              </a:rPr>
              <a:t>Soubor:JamesIEngland.jpg</a:t>
            </a:r>
            <a:r>
              <a:rPr lang="cs-CZ" dirty="0" smtClean="0">
                <a:effectLst/>
              </a:rPr>
              <a:t>. In </a:t>
            </a:r>
            <a:r>
              <a:rPr lang="cs-CZ" i="1" dirty="0" err="1" smtClean="0">
                <a:effectLst/>
              </a:rPr>
              <a:t>Wikipedia</a:t>
            </a:r>
            <a:r>
              <a:rPr lang="cs-CZ" i="1" dirty="0" smtClean="0">
                <a:effectLst/>
              </a:rPr>
              <a:t> : </a:t>
            </a:r>
            <a:r>
              <a:rPr lang="cs-CZ" i="1" dirty="0" err="1" smtClean="0">
                <a:effectLst/>
              </a:rPr>
              <a:t>the</a:t>
            </a:r>
            <a:r>
              <a:rPr lang="cs-CZ" i="1" dirty="0" smtClean="0">
                <a:effectLst/>
              </a:rPr>
              <a:t> free </a:t>
            </a:r>
            <a:r>
              <a:rPr lang="cs-CZ" i="1" dirty="0" err="1" smtClean="0">
                <a:effectLst/>
              </a:rPr>
              <a:t>encyclopedia</a:t>
            </a:r>
            <a:r>
              <a:rPr lang="cs-CZ" dirty="0" smtClean="0">
                <a:effectLst/>
              </a:rPr>
              <a:t> [online]. St. </a:t>
            </a:r>
            <a:r>
              <a:rPr lang="cs-CZ" dirty="0" err="1" smtClean="0">
                <a:effectLst/>
              </a:rPr>
              <a:t>Petersburg</a:t>
            </a:r>
            <a:r>
              <a:rPr lang="cs-CZ" dirty="0" smtClean="0">
                <a:effectLst/>
              </a:rPr>
              <a:t> (Florida) : </a:t>
            </a:r>
            <a:r>
              <a:rPr lang="cs-CZ" dirty="0" err="1" smtClean="0">
                <a:effectLst/>
              </a:rPr>
              <a:t>Wikipedia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Foundation</a:t>
            </a:r>
            <a:r>
              <a:rPr lang="cs-CZ" dirty="0" smtClean="0">
                <a:effectLst/>
              </a:rPr>
              <a:t>, [cit. 2011-10-13]. Dostupné z WWW: &lt;http://cs.wikipedia.org/wiki/</a:t>
            </a:r>
            <a:r>
              <a:rPr lang="cs-CZ" dirty="0" err="1" smtClean="0">
                <a:effectLst/>
              </a:rPr>
              <a:t>Soubor:JamesIEngland.jpg</a:t>
            </a:r>
            <a:r>
              <a:rPr lang="cs-CZ" dirty="0" smtClean="0">
                <a:effectLst/>
              </a:rPr>
              <a:t>&gt;.</a:t>
            </a:r>
            <a:endParaRPr lang="cs-CZ" dirty="0">
              <a:effectLst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74368" y="1412776"/>
            <a:ext cx="83461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>
                <a:effectLst/>
              </a:rPr>
              <a:t>Soubor:Karl</a:t>
            </a:r>
            <a:r>
              <a:rPr lang="cs-CZ" dirty="0" smtClean="0">
                <a:effectLst/>
              </a:rPr>
              <a:t> I </a:t>
            </a:r>
            <a:r>
              <a:rPr lang="cs-CZ" dirty="0" err="1" smtClean="0">
                <a:effectLst/>
              </a:rPr>
              <a:t>av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England</a:t>
            </a:r>
            <a:r>
              <a:rPr lang="cs-CZ" dirty="0" smtClean="0">
                <a:effectLst/>
              </a:rPr>
              <a:t>, m%C3%A5lning </a:t>
            </a:r>
            <a:r>
              <a:rPr lang="cs-CZ" dirty="0" err="1" smtClean="0">
                <a:effectLst/>
              </a:rPr>
              <a:t>av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Anthonis</a:t>
            </a:r>
            <a:r>
              <a:rPr lang="cs-CZ" dirty="0" smtClean="0">
                <a:effectLst/>
              </a:rPr>
              <a:t> van </a:t>
            </a:r>
            <a:r>
              <a:rPr lang="cs-CZ" dirty="0" err="1" smtClean="0">
                <a:effectLst/>
              </a:rPr>
              <a:t>Dyck</a:t>
            </a:r>
            <a:r>
              <a:rPr lang="cs-CZ" dirty="0" smtClean="0">
                <a:effectLst/>
              </a:rPr>
              <a:t> fr%C3%A5n 1632.jpg. In </a:t>
            </a:r>
            <a:r>
              <a:rPr lang="cs-CZ" i="1" dirty="0" err="1" smtClean="0">
                <a:effectLst/>
              </a:rPr>
              <a:t>Wikipedia</a:t>
            </a:r>
            <a:r>
              <a:rPr lang="cs-CZ" i="1" dirty="0" smtClean="0">
                <a:effectLst/>
              </a:rPr>
              <a:t> : </a:t>
            </a:r>
            <a:r>
              <a:rPr lang="cs-CZ" i="1" dirty="0" err="1" smtClean="0">
                <a:effectLst/>
              </a:rPr>
              <a:t>the</a:t>
            </a:r>
            <a:r>
              <a:rPr lang="cs-CZ" i="1" dirty="0" smtClean="0">
                <a:effectLst/>
              </a:rPr>
              <a:t> free </a:t>
            </a:r>
            <a:r>
              <a:rPr lang="cs-CZ" i="1" dirty="0" err="1" smtClean="0">
                <a:effectLst/>
              </a:rPr>
              <a:t>encyclopedia</a:t>
            </a:r>
            <a:r>
              <a:rPr lang="cs-CZ" dirty="0" smtClean="0">
                <a:effectLst/>
              </a:rPr>
              <a:t> [online]. St. </a:t>
            </a:r>
            <a:r>
              <a:rPr lang="cs-CZ" dirty="0" err="1" smtClean="0">
                <a:effectLst/>
              </a:rPr>
              <a:t>Petersburg</a:t>
            </a:r>
            <a:r>
              <a:rPr lang="cs-CZ" dirty="0" smtClean="0">
                <a:effectLst/>
              </a:rPr>
              <a:t> (Florida) : </a:t>
            </a:r>
            <a:r>
              <a:rPr lang="cs-CZ" dirty="0" err="1" smtClean="0">
                <a:effectLst/>
              </a:rPr>
              <a:t>Wikipedia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Foundation</a:t>
            </a:r>
            <a:r>
              <a:rPr lang="cs-CZ" dirty="0" smtClean="0">
                <a:effectLst/>
              </a:rPr>
              <a:t>, [cit. 2011-10-13]. Dostupné z WWW: &lt;http://cs.wikipedia.org/wiki/Soubor:Karl_I_av_England,_m%C3%A5lning_av_Anthonis_van_Dyck_fr%C3%A5n_1632.jpg&gt;.</a:t>
            </a:r>
            <a:endParaRPr lang="cs-CZ" dirty="0">
              <a:effectLst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74368" y="3140968"/>
            <a:ext cx="8418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Soubor:Oliver</a:t>
            </a:r>
            <a:r>
              <a:rPr lang="cs-CZ" dirty="0"/>
              <a:t> Cromwell.jpg. In </a:t>
            </a:r>
            <a:r>
              <a:rPr lang="cs-CZ" i="1" dirty="0" err="1"/>
              <a:t>Wikipedia</a:t>
            </a:r>
            <a:r>
              <a:rPr lang="cs-CZ" i="1" dirty="0"/>
              <a:t> 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 [online]. St. </a:t>
            </a:r>
            <a:r>
              <a:rPr lang="cs-CZ" dirty="0" err="1"/>
              <a:t>Petersburg</a:t>
            </a:r>
            <a:r>
              <a:rPr lang="cs-CZ" dirty="0"/>
              <a:t> (Florida) : </a:t>
            </a:r>
            <a:r>
              <a:rPr lang="cs-CZ" dirty="0" err="1"/>
              <a:t>Wikipedia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[cit. 2011-10-14]. Dostupné z WWW: &lt;http://cs.wikipedia.org/wiki/</a:t>
            </a:r>
            <a:r>
              <a:rPr lang="cs-CZ" dirty="0" err="1"/>
              <a:t>Soubor:Oliver_Cromwell.jpg</a:t>
            </a:r>
            <a:r>
              <a:rPr lang="cs-CZ" dirty="0"/>
              <a:t>&gt;.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60993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620688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u="sng" dirty="0" smtClean="0"/>
              <a:t>ALŽBĚTA I. (1533 – 1603)</a:t>
            </a:r>
          </a:p>
          <a:p>
            <a:pPr algn="ctr"/>
            <a:endParaRPr lang="cs-CZ" sz="3200" u="sng" dirty="0" smtClean="0"/>
          </a:p>
          <a:p>
            <a:r>
              <a:rPr lang="cs-CZ" sz="3200" u="sng" dirty="0" smtClean="0"/>
              <a:t>alžbětinská </a:t>
            </a:r>
            <a:r>
              <a:rPr lang="cs-CZ" sz="3200" u="sng" dirty="0" smtClean="0"/>
              <a:t>Anglie </a:t>
            </a:r>
            <a:r>
              <a:rPr lang="cs-CZ" sz="3200" dirty="0" smtClean="0"/>
              <a:t>(16. st.) – hospodářský 	rozmach – </a:t>
            </a:r>
            <a:r>
              <a:rPr lang="cs-CZ" sz="3200" dirty="0" smtClean="0"/>
              <a:t>rozvoj textilních </a:t>
            </a:r>
            <a:r>
              <a:rPr lang="cs-CZ" sz="3200" dirty="0" smtClean="0"/>
              <a:t>manufaktur, </a:t>
            </a:r>
            <a:r>
              <a:rPr lang="cs-CZ" sz="3200" dirty="0" smtClean="0"/>
              <a:t>  </a:t>
            </a:r>
          </a:p>
          <a:p>
            <a:r>
              <a:rPr lang="cs-CZ" sz="3200" dirty="0" smtClean="0"/>
              <a:t> </a:t>
            </a:r>
            <a:r>
              <a:rPr lang="cs-CZ" sz="3200" dirty="0" smtClean="0"/>
              <a:t>          </a:t>
            </a:r>
            <a:r>
              <a:rPr lang="cs-CZ" sz="3200" dirty="0" smtClean="0"/>
              <a:t>roste </a:t>
            </a:r>
            <a:r>
              <a:rPr lang="cs-CZ" sz="3200" dirty="0" smtClean="0"/>
              <a:t>počet kolonií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3284984"/>
            <a:ext cx="84881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1600</a:t>
            </a:r>
            <a:r>
              <a:rPr lang="cs-CZ" sz="3200" dirty="0" smtClean="0"/>
              <a:t> – založena </a:t>
            </a:r>
            <a:r>
              <a:rPr lang="cs-CZ" sz="3200" u="sng" dirty="0" smtClean="0"/>
              <a:t>Východoindická obchodní </a:t>
            </a:r>
            <a:r>
              <a:rPr lang="cs-CZ" sz="3200" dirty="0" smtClean="0"/>
              <a:t>	</a:t>
            </a:r>
            <a:r>
              <a:rPr lang="cs-CZ" sz="3200" u="sng" dirty="0" smtClean="0"/>
              <a:t>společnost</a:t>
            </a:r>
            <a:r>
              <a:rPr lang="cs-CZ" sz="3200" dirty="0" smtClean="0"/>
              <a:t> 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ANGLIKÁNSKÁ CÍRKEV – hlavou panovník</a:t>
            </a:r>
          </a:p>
          <a:p>
            <a:r>
              <a:rPr lang="cs-CZ" sz="3200" dirty="0" smtClean="0"/>
              <a:t>Rod: Tudorovci</a:t>
            </a:r>
          </a:p>
          <a:p>
            <a:r>
              <a:rPr lang="cs-CZ" sz="3200" dirty="0" smtClean="0"/>
              <a:t>Alžběta I. nemá děti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33289612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836712"/>
            <a:ext cx="74168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1603</a:t>
            </a:r>
            <a:r>
              <a:rPr lang="cs-CZ" sz="3200" dirty="0" smtClean="0"/>
              <a:t> – nástup </a:t>
            </a:r>
            <a:r>
              <a:rPr lang="cs-CZ" sz="3200" u="sng" dirty="0" smtClean="0"/>
              <a:t>Stuartovců</a:t>
            </a:r>
            <a:r>
              <a:rPr lang="cs-CZ" sz="3200" dirty="0" smtClean="0"/>
              <a:t> – </a:t>
            </a:r>
            <a:r>
              <a:rPr lang="cs-CZ" sz="3200" b="1" u="sng" dirty="0" smtClean="0"/>
              <a:t>Jakub I. </a:t>
            </a:r>
            <a:r>
              <a:rPr lang="cs-CZ" sz="3200" dirty="0" smtClean="0"/>
              <a:t>	omezuje moc parlamentu, vede 	rozmařilý život, </a:t>
            </a:r>
            <a:r>
              <a:rPr lang="cs-CZ" sz="3200" u="sng" dirty="0" smtClean="0"/>
              <a:t>zadlužil</a:t>
            </a:r>
            <a:r>
              <a:rPr lang="cs-CZ" sz="3200" dirty="0" smtClean="0"/>
              <a:t> státní 	pokladnu </a:t>
            </a:r>
          </a:p>
          <a:p>
            <a:endParaRPr lang="cs-CZ" sz="3200" dirty="0"/>
          </a:p>
          <a:p>
            <a:r>
              <a:rPr lang="cs-CZ" sz="3200" dirty="0" smtClean="0"/>
              <a:t>          </a:t>
            </a:r>
          </a:p>
          <a:p>
            <a:endParaRPr lang="cs-CZ" sz="3200" dirty="0"/>
          </a:p>
          <a:p>
            <a:r>
              <a:rPr lang="cs-CZ" sz="3200" dirty="0" smtClean="0"/>
              <a:t>	</a:t>
            </a:r>
            <a:r>
              <a:rPr lang="cs-CZ" sz="3200" b="1" u="sng" dirty="0" smtClean="0"/>
              <a:t>nespokojenost obyvatel</a:t>
            </a:r>
            <a:endParaRPr lang="cs-CZ" sz="3200" b="1" u="sng" dirty="0"/>
          </a:p>
        </p:txBody>
      </p:sp>
      <p:sp>
        <p:nvSpPr>
          <p:cNvPr id="3" name="Šipka doprava 2"/>
          <p:cNvSpPr/>
          <p:nvPr/>
        </p:nvSpPr>
        <p:spPr>
          <a:xfrm rot="5400000">
            <a:off x="2513759" y="3471017"/>
            <a:ext cx="1236162" cy="28803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699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JamesIEnglan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3362325" cy="571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788024" y="1628800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Jakub I. </a:t>
            </a:r>
            <a:r>
              <a:rPr lang="cs-CZ" sz="3200" b="1" u="sng" dirty="0" err="1" smtClean="0"/>
              <a:t>Stuart</a:t>
            </a:r>
            <a:endParaRPr lang="cs-CZ" sz="3200" b="1" u="sng" dirty="0"/>
          </a:p>
        </p:txBody>
      </p:sp>
    </p:spTree>
    <p:extLst>
      <p:ext uri="{BB962C8B-B14F-4D97-AF65-F5344CB8AC3E}">
        <p14:creationId xmlns="" xmlns:p14="http://schemas.microsoft.com/office/powerpoint/2010/main" val="8920487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oubor:Karl I av England, målning av Anthonis van Dyck från 163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2971800" cy="3914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211960" y="1988840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Karel  I. </a:t>
            </a:r>
            <a:r>
              <a:rPr lang="cs-CZ" sz="3200" b="1" u="sng" dirty="0" err="1" smtClean="0"/>
              <a:t>Stuart</a:t>
            </a:r>
            <a:endParaRPr lang="cs-CZ" sz="3200" b="1" u="sng" dirty="0" smtClean="0"/>
          </a:p>
          <a:p>
            <a:endParaRPr lang="cs-CZ" sz="3200" b="1" u="sng" dirty="0"/>
          </a:p>
          <a:p>
            <a:r>
              <a:rPr lang="cs-CZ" sz="3200" dirty="0" smtClean="0"/>
              <a:t>1625 - 1649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40090062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437893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p</a:t>
            </a:r>
            <a:r>
              <a:rPr lang="cs-CZ" sz="3200" b="1" dirty="0" smtClean="0"/>
              <a:t>roblémy:</a:t>
            </a:r>
          </a:p>
          <a:p>
            <a:r>
              <a:rPr lang="cs-CZ" sz="3200" b="1" u="sng" dirty="0" smtClean="0"/>
              <a:t>Karel I. </a:t>
            </a:r>
            <a:r>
              <a:rPr lang="cs-CZ" sz="3200" dirty="0" smtClean="0"/>
              <a:t>–    </a:t>
            </a:r>
            <a:r>
              <a:rPr lang="cs-CZ" sz="3200" b="1" dirty="0" smtClean="0"/>
              <a:t>a) </a:t>
            </a:r>
            <a:r>
              <a:rPr lang="cs-CZ" sz="3200" dirty="0" smtClean="0"/>
              <a:t>přestal svolávat parlament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</a:t>
            </a:r>
            <a:r>
              <a:rPr lang="cs-CZ" sz="3200" dirty="0" smtClean="0"/>
              <a:t>  </a:t>
            </a:r>
            <a:r>
              <a:rPr lang="cs-CZ" sz="3200" b="1" dirty="0" smtClean="0"/>
              <a:t>b</a:t>
            </a:r>
            <a:r>
              <a:rPr lang="cs-CZ" sz="3200" b="1" dirty="0" smtClean="0"/>
              <a:t>) </a:t>
            </a:r>
            <a:r>
              <a:rPr lang="cs-CZ" sz="3200" dirty="0" smtClean="0"/>
              <a:t>povstání ve Skotsku proti 				anglikánské církvi</a:t>
            </a:r>
            <a:endParaRPr lang="cs-CZ" sz="3200" dirty="0"/>
          </a:p>
        </p:txBody>
      </p:sp>
      <p:sp>
        <p:nvSpPr>
          <p:cNvPr id="3" name="Šipka dolů 2"/>
          <p:cNvSpPr/>
          <p:nvPr/>
        </p:nvSpPr>
        <p:spPr>
          <a:xfrm>
            <a:off x="4313019" y="2478380"/>
            <a:ext cx="252028" cy="122413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44046" y="3861048"/>
            <a:ext cx="75163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Karel  I. musel </a:t>
            </a:r>
            <a:r>
              <a:rPr lang="cs-CZ" sz="3200" b="1" u="sng" dirty="0" smtClean="0"/>
              <a:t>svolat parlament </a:t>
            </a:r>
            <a:r>
              <a:rPr lang="cs-CZ" sz="3200" dirty="0" smtClean="0"/>
              <a:t>– žádá ho o schválení daní na financování armády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1014263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836712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1640</a:t>
            </a:r>
            <a:r>
              <a:rPr lang="cs-CZ" sz="3200" dirty="0" smtClean="0"/>
              <a:t> – parlament se postavil proti králi</a:t>
            </a:r>
            <a:endParaRPr lang="cs-CZ" sz="3200" dirty="0"/>
          </a:p>
        </p:txBody>
      </p:sp>
      <p:sp>
        <p:nvSpPr>
          <p:cNvPr id="4" name="Šipka dolů 3"/>
          <p:cNvSpPr/>
          <p:nvPr/>
        </p:nvSpPr>
        <p:spPr>
          <a:xfrm>
            <a:off x="5004048" y="1421487"/>
            <a:ext cx="360040" cy="12154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3140968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1642</a:t>
            </a:r>
            <a:r>
              <a:rPr lang="cs-CZ" sz="3200" dirty="0" smtClean="0"/>
              <a:t> – </a:t>
            </a:r>
            <a:r>
              <a:rPr lang="cs-CZ" sz="3200" u="sng" dirty="0" smtClean="0"/>
              <a:t>zahájena ozbrojená revoluce </a:t>
            </a:r>
            <a:r>
              <a:rPr lang="cs-CZ" sz="3200" dirty="0" smtClean="0"/>
              <a:t>– v čele 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</a:t>
            </a:r>
            <a:r>
              <a:rPr lang="cs-CZ" sz="3200" b="1" u="sng" dirty="0" smtClean="0"/>
              <a:t>Oliver Cromwell</a:t>
            </a:r>
            <a:endParaRPr lang="cs-CZ" sz="3200" b="1" u="sng" dirty="0"/>
          </a:p>
        </p:txBody>
      </p:sp>
    </p:spTree>
    <p:extLst>
      <p:ext uri="{BB962C8B-B14F-4D97-AF65-F5344CB8AC3E}">
        <p14:creationId xmlns="" xmlns:p14="http://schemas.microsoft.com/office/powerpoint/2010/main" val="2686952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Oliver Cromwe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2590800" cy="38004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355976" y="1916832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Oliver Cromwell</a:t>
            </a:r>
            <a:endParaRPr lang="cs-CZ" sz="3200" b="1" u="sng" dirty="0"/>
          </a:p>
        </p:txBody>
      </p:sp>
    </p:spTree>
    <p:extLst>
      <p:ext uri="{BB962C8B-B14F-4D97-AF65-F5344CB8AC3E}">
        <p14:creationId xmlns="" xmlns:p14="http://schemas.microsoft.com/office/powerpoint/2010/main" val="2091575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980728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Karel I. </a:t>
            </a:r>
            <a:r>
              <a:rPr lang="cs-CZ" sz="3200" dirty="0" smtClean="0"/>
              <a:t>– 1645 – v bitvě </a:t>
            </a:r>
            <a:r>
              <a:rPr lang="cs-CZ" sz="3200" u="sng" dirty="0" smtClean="0"/>
              <a:t>u </a:t>
            </a:r>
            <a:r>
              <a:rPr lang="cs-CZ" sz="3200" u="sng" dirty="0" err="1" smtClean="0"/>
              <a:t>Naseby</a:t>
            </a:r>
            <a:r>
              <a:rPr lang="cs-CZ" sz="3200" u="sng" dirty="0" smtClean="0"/>
              <a:t> </a:t>
            </a:r>
            <a:r>
              <a:rPr lang="cs-CZ" sz="3200" dirty="0" smtClean="0"/>
              <a:t>zajat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600" y="249289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u="sng" dirty="0" smtClean="0"/>
              <a:t>1649 - POPRAVEN</a:t>
            </a:r>
            <a:endParaRPr lang="cs-CZ" sz="54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526048" y="4087111"/>
            <a:ext cx="807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Cromwell</a:t>
            </a:r>
            <a:r>
              <a:rPr lang="cs-CZ" sz="3200" dirty="0" smtClean="0"/>
              <a:t> v čele Anglie zavádí </a:t>
            </a:r>
            <a:r>
              <a:rPr lang="cs-CZ" sz="3200" b="1" dirty="0" smtClean="0"/>
              <a:t>změny:</a:t>
            </a:r>
            <a:endParaRPr lang="cs-CZ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556182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標楷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TC010219409[[fn=Knižní motiv]]</Template>
  <TotalTime>121</TotalTime>
  <Words>289</Words>
  <Application>Microsoft Office PowerPoint</Application>
  <PresentationFormat>Předvádění na obrazovce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Book</vt:lpstr>
      <vt:lpstr> Anglická revoluce 1640 - 1660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Použité zdroje</vt:lpstr>
      <vt:lpstr>Snímek 15</vt:lpstr>
    </vt:vector>
  </TitlesOfParts>
  <Company>Základní škola Čelákovice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Anglická revoluce</dc:title>
  <dc:creator>Nová Sborovna</dc:creator>
  <cp:lastModifiedBy>Mathyas</cp:lastModifiedBy>
  <cp:revision>19</cp:revision>
  <dcterms:created xsi:type="dcterms:W3CDTF">2011-10-13T05:12:50Z</dcterms:created>
  <dcterms:modified xsi:type="dcterms:W3CDTF">2016-11-06T18:06:12Z</dcterms:modified>
</cp:coreProperties>
</file>