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8" r:id="rId11"/>
    <p:sldId id="266" r:id="rId12"/>
    <p:sldId id="267" r:id="rId13"/>
    <p:sldId id="270" r:id="rId14"/>
    <p:sldId id="258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2F70BF"/>
    <a:srgbClr val="4588BF"/>
    <a:srgbClr val="3B16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7629-1C2F-4536-8065-0A65ACBA2743}" type="datetimeFigureOut">
              <a:rPr lang="cs-CZ" smtClean="0"/>
              <a:pPr/>
              <a:t>26.11.2016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97B0-5279-4600-B4DB-EBFC13699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7629-1C2F-4536-8065-0A65ACBA2743}" type="datetimeFigureOut">
              <a:rPr lang="cs-CZ" smtClean="0"/>
              <a:pPr/>
              <a:t>26.11.2016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97B0-5279-4600-B4DB-EBFC13699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7629-1C2F-4536-8065-0A65ACBA2743}" type="datetimeFigureOut">
              <a:rPr lang="cs-CZ" smtClean="0"/>
              <a:pPr/>
              <a:t>26.11.2016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97B0-5279-4600-B4DB-EBFC13699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7629-1C2F-4536-8065-0A65ACBA2743}" type="datetimeFigureOut">
              <a:rPr lang="cs-CZ" smtClean="0"/>
              <a:pPr/>
              <a:t>26.11.2016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97B0-5279-4600-B4DB-EBFC13699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7629-1C2F-4536-8065-0A65ACBA2743}" type="datetimeFigureOut">
              <a:rPr lang="cs-CZ" smtClean="0"/>
              <a:pPr/>
              <a:t>26.11.2016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97B0-5279-4600-B4DB-EBFC13699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7629-1C2F-4536-8065-0A65ACBA2743}" type="datetimeFigureOut">
              <a:rPr lang="cs-CZ" smtClean="0"/>
              <a:pPr/>
              <a:t>26.11.2016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97B0-5279-4600-B4DB-EBFC13699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7629-1C2F-4536-8065-0A65ACBA2743}" type="datetimeFigureOut">
              <a:rPr lang="cs-CZ" smtClean="0"/>
              <a:pPr/>
              <a:t>26.11.2016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97B0-5279-4600-B4DB-EBFC13699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7629-1C2F-4536-8065-0A65ACBA2743}" type="datetimeFigureOut">
              <a:rPr lang="cs-CZ" smtClean="0"/>
              <a:pPr/>
              <a:t>26.11.2016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97B0-5279-4600-B4DB-EBFC13699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7629-1C2F-4536-8065-0A65ACBA2743}" type="datetimeFigureOut">
              <a:rPr lang="cs-CZ" smtClean="0"/>
              <a:pPr/>
              <a:t>26.11.2016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97B0-5279-4600-B4DB-EBFC13699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7629-1C2F-4536-8065-0A65ACBA2743}" type="datetimeFigureOut">
              <a:rPr lang="cs-CZ" smtClean="0"/>
              <a:pPr/>
              <a:t>26.11.2016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97B0-5279-4600-B4DB-EBFC13699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7629-1C2F-4536-8065-0A65ACBA2743}" type="datetimeFigureOut">
              <a:rPr lang="cs-CZ" smtClean="0"/>
              <a:pPr/>
              <a:t>26.11.2016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97B0-5279-4600-B4DB-EBFC13699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E7629-1C2F-4536-8065-0A65ACBA2743}" type="datetimeFigureOut">
              <a:rPr lang="cs-CZ" smtClean="0"/>
              <a:pPr/>
              <a:t>26.11.2016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97B0-5279-4600-B4DB-EBFC13699D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3861048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Francie za Ludvíka IV.</a:t>
            </a:r>
            <a:endParaRPr lang="cs-CZ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1844824"/>
            <a:ext cx="2912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Francie = centrum kultury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 rot="332149">
            <a:off x="1133059" y="2530329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móda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 rot="20743574">
            <a:off x="2073092" y="3502056"/>
            <a:ext cx="1810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dvorská etiketa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 rot="959502">
            <a:off x="388667" y="4870641"/>
            <a:ext cx="320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francouzština řečí urozených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3554" name="Picture 2" descr="File:Charles Beaubrun María Teresa de Austria y el Gran Delfí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4143375" cy="570547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971600" y="548680"/>
            <a:ext cx="237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</a:rPr>
              <a:t>Klady vlády</a:t>
            </a:r>
            <a:endParaRPr lang="cs-CZ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548680"/>
            <a:ext cx="2641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</a:rPr>
              <a:t>Zápory vlády</a:t>
            </a:r>
            <a:endParaRPr lang="cs-CZ" sz="3600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1484784"/>
            <a:ext cx="436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- </a:t>
            </a:r>
            <a:r>
              <a:rPr lang="cs-CZ" sz="2000" b="1" dirty="0" smtClean="0">
                <a:solidFill>
                  <a:srgbClr val="FFFF00"/>
                </a:solidFill>
              </a:rPr>
              <a:t>příliš mnoho válek</a:t>
            </a:r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, ne vždy úspěšných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71600" y="2636912"/>
            <a:ext cx="2983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- </a:t>
            </a:r>
            <a:r>
              <a:rPr lang="cs-CZ" sz="2000" b="1" dirty="0" smtClean="0">
                <a:solidFill>
                  <a:srgbClr val="FFFF00"/>
                </a:solidFill>
              </a:rPr>
              <a:t>zrušení</a:t>
            </a:r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rgbClr val="FFFF00"/>
                </a:solidFill>
              </a:rPr>
              <a:t>Ediktu nantského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51920" y="2636912"/>
            <a:ext cx="4698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- konec náboženské svobody pro hugenoty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95936" y="3068960"/>
            <a:ext cx="3201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- mnoho </a:t>
            </a:r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lidí </a:t>
            </a:r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opustilo Francii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71600" y="4365104"/>
            <a:ext cx="5258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- </a:t>
            </a:r>
            <a:r>
              <a:rPr lang="cs-CZ" sz="2000" b="1" dirty="0" smtClean="0">
                <a:solidFill>
                  <a:srgbClr val="FFFF00"/>
                </a:solidFill>
              </a:rPr>
              <a:t>obrovské výdaje </a:t>
            </a:r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na bujarý život krále a šlechty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5601" name="Picture 1" descr="C:\Users\Zdenek\AppData\Local\Microsoft\Windows\Temporary Internet Files\Content.IE5\L27VVAY0\MC9004413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221088"/>
            <a:ext cx="2289224" cy="228922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971600" y="5517232"/>
            <a:ext cx="4197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- to vše – později problémy a revoluce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548680"/>
            <a:ext cx="1994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</a:rPr>
              <a:t>Versailles</a:t>
            </a:r>
            <a:endParaRPr lang="cs-CZ" sz="3600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1268760"/>
            <a:ext cx="2742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- zámek nedaleko Paříže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4577" name="Picture 1" descr="C:\Users\Zdenek\AppData\Local\Microsoft\Windows\Temporary Internet Files\Content.IE5\Q1H1UFPL\MP9004026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056784" cy="4702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620688"/>
            <a:ext cx="233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Co si pamatuješ?</a:t>
            </a:r>
            <a:endParaRPr lang="cs-CZ" sz="2400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268760"/>
            <a:ext cx="3559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2">
                    <a:lumMod val="90000"/>
                  </a:schemeClr>
                </a:solidFill>
              </a:rPr>
              <a:t>Jakou přezdívku měl Ludvík XIV.?</a:t>
            </a:r>
            <a:endParaRPr lang="cs-CZ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71600" y="2276872"/>
            <a:ext cx="6446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2">
                    <a:lumMod val="90000"/>
                  </a:schemeClr>
                </a:solidFill>
              </a:rPr>
              <a:t>Jaký byl největší problém v systému vybírání daní ve Francii?</a:t>
            </a:r>
            <a:endParaRPr lang="cs-CZ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3429000"/>
            <a:ext cx="4022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2">
                    <a:lumMod val="90000"/>
                  </a:schemeClr>
                </a:solidFill>
              </a:rPr>
              <a:t>Které oblasti v zámoří patřily Francii?</a:t>
            </a:r>
            <a:endParaRPr lang="cs-CZ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4437112"/>
            <a:ext cx="3439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2">
                    <a:lumMod val="90000"/>
                  </a:schemeClr>
                </a:solidFill>
              </a:rPr>
              <a:t>Jaké klady má Ludvíkova vláda?</a:t>
            </a:r>
            <a:endParaRPr lang="cs-CZ" sz="2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71600" y="5589240"/>
            <a:ext cx="7914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bg2">
                    <a:lumMod val="90000"/>
                  </a:schemeClr>
                </a:solidFill>
              </a:rPr>
              <a:t>Kde se nachází zámek, který si Ludvík XIV. nechal vybudovat jako své sídlo?</a:t>
            </a:r>
            <a:endParaRPr lang="cs-CZ" sz="2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5689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2"/>
                </a:solidFill>
              </a:rPr>
              <a:t>Metodika materiálu:</a:t>
            </a:r>
          </a:p>
          <a:p>
            <a:r>
              <a:rPr lang="cs-CZ" sz="1400" dirty="0" smtClean="0">
                <a:solidFill>
                  <a:schemeClr val="bg2"/>
                </a:solidFill>
              </a:rPr>
              <a:t>- výkladová prezentace se závěrečným shrnutím, které může sloužit jako zápis pro</a:t>
            </a:r>
          </a:p>
          <a:p>
            <a:r>
              <a:rPr lang="cs-CZ" sz="1400" dirty="0" smtClean="0">
                <a:solidFill>
                  <a:schemeClr val="bg2"/>
                </a:solidFill>
              </a:rPr>
              <a:t>  žáky a souhrnným opakováním</a:t>
            </a:r>
          </a:p>
          <a:p>
            <a:endParaRPr lang="cs-CZ" sz="1400" b="1" dirty="0">
              <a:solidFill>
                <a:schemeClr val="bg2"/>
              </a:solidFill>
            </a:endParaRPr>
          </a:p>
          <a:p>
            <a:r>
              <a:rPr lang="cs-CZ" sz="1400" b="1" dirty="0" smtClean="0">
                <a:solidFill>
                  <a:schemeClr val="bg2"/>
                </a:solidFill>
              </a:rPr>
              <a:t>Zdroje:</a:t>
            </a:r>
          </a:p>
          <a:p>
            <a:pPr marL="177800" indent="-177800"/>
            <a:r>
              <a:rPr lang="en-US" sz="1400" dirty="0" smtClean="0">
                <a:solidFill>
                  <a:schemeClr val="bg2"/>
                </a:solidFill>
              </a:rPr>
              <a:t>SODACAN. </a:t>
            </a:r>
            <a:r>
              <a:rPr lang="en-US" sz="1400" i="1" dirty="0" smtClean="0">
                <a:solidFill>
                  <a:schemeClr val="bg2"/>
                </a:solidFill>
              </a:rPr>
              <a:t>Grand Royal Coat of Arms of France.svg</a:t>
            </a:r>
            <a:r>
              <a:rPr lang="en-US" sz="1400" dirty="0" smtClean="0">
                <a:solidFill>
                  <a:schemeClr val="bg2"/>
                </a:solidFill>
              </a:rPr>
              <a:t> [online]. [cit. 15.10.2012]. </a:t>
            </a:r>
            <a:r>
              <a:rPr lang="en-US" sz="1400" dirty="0" err="1" smtClean="0">
                <a:solidFill>
                  <a:schemeClr val="bg2"/>
                </a:solidFill>
              </a:rPr>
              <a:t>Dostupný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na</a:t>
            </a:r>
            <a:r>
              <a:rPr lang="en-US" sz="1400" dirty="0" smtClean="0">
                <a:solidFill>
                  <a:schemeClr val="bg2"/>
                </a:solidFill>
              </a:rPr>
              <a:t> WWW: &lt;http://upload.wikimedia.org/wikipedia/commons/b/bc/Grand_Royal_Coat_of_Arms_of_France.svg&gt;. </a:t>
            </a:r>
            <a:endParaRPr lang="cs-CZ" sz="1400" smtClean="0">
              <a:solidFill>
                <a:schemeClr val="bg2"/>
              </a:solidFill>
            </a:endParaRPr>
          </a:p>
          <a:p>
            <a:pPr marL="177800" indent="-177800"/>
            <a:r>
              <a:rPr lang="cs-CZ" sz="1400" smtClean="0">
                <a:solidFill>
                  <a:schemeClr val="bg2"/>
                </a:solidFill>
              </a:rPr>
              <a:t>BELIAR</a:t>
            </a:r>
            <a:r>
              <a:rPr lang="cs-CZ" sz="1400" dirty="0" smtClean="0">
                <a:solidFill>
                  <a:schemeClr val="bg2"/>
                </a:solidFill>
              </a:rPr>
              <a:t>. </a:t>
            </a:r>
            <a:r>
              <a:rPr lang="cs-CZ" sz="1400" i="1" dirty="0" err="1" smtClean="0">
                <a:solidFill>
                  <a:schemeClr val="bg2"/>
                </a:solidFill>
              </a:rPr>
              <a:t>Europe</a:t>
            </a:r>
            <a:r>
              <a:rPr lang="cs-CZ" sz="1400" i="1" dirty="0" smtClean="0">
                <a:solidFill>
                  <a:schemeClr val="bg2"/>
                </a:solidFill>
              </a:rPr>
              <a:t> map 1648.PNG</a:t>
            </a:r>
            <a:r>
              <a:rPr lang="cs-CZ" sz="1400" dirty="0" smtClean="0">
                <a:solidFill>
                  <a:schemeClr val="bg2"/>
                </a:solidFill>
              </a:rPr>
              <a:t> [online]. [cit. 15.10.2012]. Dostupný na WWW: &lt;http://upload.wikimedia.org/wikipedia/commons/d/d0/Europe_map_1648.PNG&gt;.  </a:t>
            </a:r>
          </a:p>
          <a:p>
            <a:pPr marL="177800" indent="-177800"/>
            <a:r>
              <a:rPr lang="cs-CZ" sz="1400" dirty="0" smtClean="0">
                <a:solidFill>
                  <a:schemeClr val="bg2"/>
                </a:solidFill>
              </a:rPr>
              <a:t>NEZNÁMÝ. </a:t>
            </a:r>
            <a:r>
              <a:rPr lang="cs-CZ" sz="1400" i="1" dirty="0" err="1" smtClean="0">
                <a:solidFill>
                  <a:schemeClr val="bg2"/>
                </a:solidFill>
              </a:rPr>
              <a:t>Lodewijk</a:t>
            </a:r>
            <a:r>
              <a:rPr lang="cs-CZ" sz="1400" i="1" dirty="0" smtClean="0">
                <a:solidFill>
                  <a:schemeClr val="bg2"/>
                </a:solidFill>
              </a:rPr>
              <a:t> XIV </a:t>
            </a:r>
            <a:r>
              <a:rPr lang="cs-CZ" sz="1400" i="1" dirty="0" err="1" smtClean="0">
                <a:solidFill>
                  <a:schemeClr val="bg2"/>
                </a:solidFill>
              </a:rPr>
              <a:t>zittend.jpg</a:t>
            </a:r>
            <a:r>
              <a:rPr lang="cs-CZ" sz="1400" dirty="0" smtClean="0">
                <a:solidFill>
                  <a:schemeClr val="bg2"/>
                </a:solidFill>
              </a:rPr>
              <a:t> [online]. [cit. 15.10.2012]. Dostupný na WWW: &lt;http://upload.wikimedia.org/wikipedia/commons/9/92/Lodewijk_XIV_zittend.jpg&gt;.</a:t>
            </a:r>
          </a:p>
          <a:p>
            <a:pPr marL="177800" indent="-177800"/>
            <a:r>
              <a:rPr lang="nl-NL" sz="1400" dirty="0" smtClean="0">
                <a:solidFill>
                  <a:schemeClr val="bg2"/>
                </a:solidFill>
              </a:rPr>
              <a:t>TESTELIN, Henri. </a:t>
            </a:r>
            <a:r>
              <a:rPr lang="nl-NL" sz="1400" i="1" dirty="0" smtClean="0">
                <a:solidFill>
                  <a:schemeClr val="bg2"/>
                </a:solidFill>
              </a:rPr>
              <a:t>Louis XIV 1648 Henri Testelin.jpg</a:t>
            </a:r>
            <a:r>
              <a:rPr lang="nl-NL" sz="1400" dirty="0" smtClean="0">
                <a:solidFill>
                  <a:schemeClr val="bg2"/>
                </a:solidFill>
              </a:rPr>
              <a:t> [online]. [cit. 15.10.2012]. Dostupný na WWW: &lt;http://upload.wikimedia.org/wikipedia/commons/7/71/Louis_XIV_1648_Henri_Testelin.jpg&gt;.</a:t>
            </a:r>
            <a:endParaRPr lang="cs-CZ" sz="1400" dirty="0" smtClean="0">
              <a:solidFill>
                <a:schemeClr val="bg2"/>
              </a:solidFill>
            </a:endParaRPr>
          </a:p>
          <a:p>
            <a:pPr marL="177800" indent="-177800"/>
            <a:r>
              <a:rPr lang="en-US" sz="1400" dirty="0" smtClean="0">
                <a:solidFill>
                  <a:schemeClr val="bg2"/>
                </a:solidFill>
              </a:rPr>
              <a:t>TESTELIN, Henri. </a:t>
            </a:r>
            <a:r>
              <a:rPr lang="en-US" sz="1400" i="1" dirty="0" smtClean="0">
                <a:solidFill>
                  <a:schemeClr val="bg2"/>
                </a:solidFill>
              </a:rPr>
              <a:t>Presenting the Members of the Royal Academy of Science to Louis XIV.jpg</a:t>
            </a:r>
            <a:r>
              <a:rPr lang="en-US" sz="1400" dirty="0" smtClean="0">
                <a:solidFill>
                  <a:schemeClr val="bg2"/>
                </a:solidFill>
              </a:rPr>
              <a:t> [online]. [cit. 15.10.2012]. </a:t>
            </a:r>
            <a:r>
              <a:rPr lang="en-US" sz="1400" dirty="0" err="1" smtClean="0">
                <a:solidFill>
                  <a:schemeClr val="bg2"/>
                </a:solidFill>
              </a:rPr>
              <a:t>Dostupný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sz="1400" dirty="0" err="1" smtClean="0">
                <a:solidFill>
                  <a:schemeClr val="bg2"/>
                </a:solidFill>
              </a:rPr>
              <a:t>na</a:t>
            </a:r>
            <a:r>
              <a:rPr lang="en-US" sz="1400" dirty="0" smtClean="0">
                <a:solidFill>
                  <a:schemeClr val="bg2"/>
                </a:solidFill>
              </a:rPr>
              <a:t> WWW: &lt;http://upload.wikimedia.org/wikipedia/commons/2/29/Presenting_the_Members_of_the_Royal_Academy_of_Science_to_Louis_XIV.jpg&gt;.</a:t>
            </a:r>
            <a:endParaRPr lang="cs-CZ" sz="1400" dirty="0" smtClean="0">
              <a:solidFill>
                <a:schemeClr val="bg2"/>
              </a:solidFill>
            </a:endParaRPr>
          </a:p>
          <a:p>
            <a:pPr marL="177800" indent="-177800"/>
            <a:r>
              <a:rPr lang="cs-CZ" sz="1400" dirty="0" smtClean="0">
                <a:solidFill>
                  <a:schemeClr val="bg2"/>
                </a:solidFill>
              </a:rPr>
              <a:t>NEZNÁMÝ. </a:t>
            </a:r>
            <a:r>
              <a:rPr lang="cs-CZ" sz="1400" i="1" dirty="0" err="1" smtClean="0">
                <a:solidFill>
                  <a:schemeClr val="bg2"/>
                </a:solidFill>
              </a:rPr>
              <a:t>French</a:t>
            </a:r>
            <a:r>
              <a:rPr lang="cs-CZ" sz="1400" i="1" dirty="0" smtClean="0">
                <a:solidFill>
                  <a:schemeClr val="bg2"/>
                </a:solidFill>
              </a:rPr>
              <a:t> </a:t>
            </a:r>
            <a:r>
              <a:rPr lang="cs-CZ" sz="1400" i="1" dirty="0" err="1" smtClean="0">
                <a:solidFill>
                  <a:schemeClr val="bg2"/>
                </a:solidFill>
              </a:rPr>
              <a:t>mounted</a:t>
            </a:r>
            <a:r>
              <a:rPr lang="cs-CZ" sz="1400" i="1" dirty="0" smtClean="0">
                <a:solidFill>
                  <a:schemeClr val="bg2"/>
                </a:solidFill>
              </a:rPr>
              <a:t> </a:t>
            </a:r>
            <a:r>
              <a:rPr lang="cs-CZ" sz="1400" i="1" dirty="0" err="1" smtClean="0">
                <a:solidFill>
                  <a:schemeClr val="bg2"/>
                </a:solidFill>
              </a:rPr>
              <a:t>grenadiers</a:t>
            </a:r>
            <a:r>
              <a:rPr lang="cs-CZ" sz="1400" i="1" dirty="0" smtClean="0">
                <a:solidFill>
                  <a:schemeClr val="bg2"/>
                </a:solidFill>
              </a:rPr>
              <a:t> </a:t>
            </a:r>
            <a:r>
              <a:rPr lang="cs-CZ" sz="1400" i="1" dirty="0" err="1" smtClean="0">
                <a:solidFill>
                  <a:schemeClr val="bg2"/>
                </a:solidFill>
              </a:rPr>
              <a:t>of</a:t>
            </a:r>
            <a:r>
              <a:rPr lang="cs-CZ" sz="1400" i="1" dirty="0" smtClean="0">
                <a:solidFill>
                  <a:schemeClr val="bg2"/>
                </a:solidFill>
              </a:rPr>
              <a:t> Louis XV.PNG</a:t>
            </a:r>
            <a:r>
              <a:rPr lang="cs-CZ" sz="1400" dirty="0" smtClean="0">
                <a:solidFill>
                  <a:schemeClr val="bg2"/>
                </a:solidFill>
              </a:rPr>
              <a:t> [online]. [cit. 15.10.2012]. Dostupný na WWW: &lt;http://upload.wikimedia.org/wikipedia/commons/0/03/French_mounted_grenadiers_of_Louis_XV.PNG&gt;. </a:t>
            </a:r>
          </a:p>
          <a:p>
            <a:pPr marL="177800" indent="-177800"/>
            <a:r>
              <a:rPr lang="cs-CZ" sz="1400" dirty="0" smtClean="0">
                <a:solidFill>
                  <a:schemeClr val="bg2"/>
                </a:solidFill>
              </a:rPr>
              <a:t>BEAUBRUN, Charles. </a:t>
            </a:r>
            <a:r>
              <a:rPr lang="cs-CZ" sz="1400" i="1" dirty="0" smtClean="0">
                <a:solidFill>
                  <a:schemeClr val="bg2"/>
                </a:solidFill>
              </a:rPr>
              <a:t>Charles </a:t>
            </a:r>
            <a:r>
              <a:rPr lang="cs-CZ" sz="1400" i="1" dirty="0" err="1" smtClean="0">
                <a:solidFill>
                  <a:schemeClr val="bg2"/>
                </a:solidFill>
              </a:rPr>
              <a:t>Beaubrun</a:t>
            </a:r>
            <a:r>
              <a:rPr lang="cs-CZ" sz="1400" i="1" dirty="0" smtClean="0">
                <a:solidFill>
                  <a:schemeClr val="bg2"/>
                </a:solidFill>
              </a:rPr>
              <a:t> </a:t>
            </a:r>
            <a:r>
              <a:rPr lang="cs-CZ" sz="1400" i="1" dirty="0" err="1" smtClean="0">
                <a:solidFill>
                  <a:schemeClr val="bg2"/>
                </a:solidFill>
              </a:rPr>
              <a:t>María</a:t>
            </a:r>
            <a:r>
              <a:rPr lang="cs-CZ" sz="1400" i="1" dirty="0" smtClean="0">
                <a:solidFill>
                  <a:schemeClr val="bg2"/>
                </a:solidFill>
              </a:rPr>
              <a:t> </a:t>
            </a:r>
            <a:r>
              <a:rPr lang="cs-CZ" sz="1400" i="1" dirty="0" err="1" smtClean="0">
                <a:solidFill>
                  <a:schemeClr val="bg2"/>
                </a:solidFill>
              </a:rPr>
              <a:t>Teresa</a:t>
            </a:r>
            <a:r>
              <a:rPr lang="cs-CZ" sz="1400" i="1" dirty="0" smtClean="0">
                <a:solidFill>
                  <a:schemeClr val="bg2"/>
                </a:solidFill>
              </a:rPr>
              <a:t> de </a:t>
            </a:r>
            <a:r>
              <a:rPr lang="cs-CZ" sz="1400" i="1" dirty="0" err="1" smtClean="0">
                <a:solidFill>
                  <a:schemeClr val="bg2"/>
                </a:solidFill>
              </a:rPr>
              <a:t>Austria</a:t>
            </a:r>
            <a:r>
              <a:rPr lang="cs-CZ" sz="1400" i="1" dirty="0" smtClean="0">
                <a:solidFill>
                  <a:schemeClr val="bg2"/>
                </a:solidFill>
              </a:rPr>
              <a:t> y </a:t>
            </a:r>
            <a:r>
              <a:rPr lang="cs-CZ" sz="1400" i="1" dirty="0" err="1" smtClean="0">
                <a:solidFill>
                  <a:schemeClr val="bg2"/>
                </a:solidFill>
              </a:rPr>
              <a:t>el</a:t>
            </a:r>
            <a:r>
              <a:rPr lang="cs-CZ" sz="1400" i="1" dirty="0" smtClean="0">
                <a:solidFill>
                  <a:schemeClr val="bg2"/>
                </a:solidFill>
              </a:rPr>
              <a:t> Gran Delfín.</a:t>
            </a:r>
            <a:r>
              <a:rPr lang="cs-CZ" sz="1400" i="1" dirty="0" err="1" smtClean="0">
                <a:solidFill>
                  <a:schemeClr val="bg2"/>
                </a:solidFill>
              </a:rPr>
              <a:t>jpg</a:t>
            </a:r>
            <a:r>
              <a:rPr lang="cs-CZ" sz="1400" dirty="0" smtClean="0">
                <a:solidFill>
                  <a:schemeClr val="bg2"/>
                </a:solidFill>
              </a:rPr>
              <a:t> [online]. [cit. 15.10.2012]. Dostupný na WWW: &lt;http://upload.wikimedia.org/wikipedia/commons/d/d6/Charles_Beaubrun_Mar%C3%ADa_Teresa_de_Austria_y_el_Gran_Delf%C3%ADn.jpg&gt;.</a:t>
            </a:r>
          </a:p>
          <a:p>
            <a:endParaRPr lang="cs-CZ" sz="1400" dirty="0" smtClean="0">
              <a:solidFill>
                <a:schemeClr val="bg2"/>
              </a:solidFill>
            </a:endParaRPr>
          </a:p>
          <a:p>
            <a:r>
              <a:rPr lang="cs-CZ" sz="1400" dirty="0" smtClean="0">
                <a:solidFill>
                  <a:schemeClr val="bg2"/>
                </a:solidFill>
              </a:rPr>
              <a:t>Ostatní obrázky jsou součástí knihoven Microsoft Office 2007</a:t>
            </a:r>
            <a:endParaRPr lang="cs-CZ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768" y="332656"/>
            <a:ext cx="8748464" cy="63094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Francie za Ludvíka XIV.</a:t>
            </a:r>
          </a:p>
          <a:p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jeden z nejbohatších států</a:t>
            </a:r>
          </a:p>
          <a:p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absolutní monarchie </a:t>
            </a:r>
          </a:p>
          <a:p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Ludvík XIV.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„Král Slunce“</a:t>
            </a:r>
          </a:p>
          <a:p>
            <a:pPr marL="3044825" indent="-1963738"/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vládl 72 let</a:t>
            </a:r>
          </a:p>
          <a:p>
            <a:pPr marL="3044825" indent="-1963738"/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mnoho problémů – hl. nedostatek daní</a:t>
            </a:r>
          </a:p>
          <a:p>
            <a:pPr marL="3044825"/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obyvatelé - do 3 stavů: I. stav - duchovenstvo</a:t>
            </a:r>
          </a:p>
          <a:p>
            <a:pPr marL="6367463" indent="-803275"/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II. stav – šlechta</a:t>
            </a:r>
          </a:p>
          <a:p>
            <a:pPr marL="6456363" indent="-892175"/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III. stav – ostatní (měšťané, rolníci atd.)</a:t>
            </a:r>
          </a:p>
          <a:p>
            <a:pPr marL="3133725" indent="-88900"/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daně platí jen nejchudší III. stav a I. a II. stav je z daní živen</a:t>
            </a:r>
          </a:p>
          <a:p>
            <a:pPr marL="3044825" indent="-1963738"/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snaha řešit situaci – válkami, zakládáním manufaktur, hledáním kolonií (Kanada, Louisiana v USA)</a:t>
            </a:r>
          </a:p>
          <a:p>
            <a:pPr marL="2598738" indent="-1517650"/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klady vlády – vědecký pokrok, zlepšení armády, Francie = vzor módy a chování</a:t>
            </a:r>
          </a:p>
          <a:p>
            <a:pPr marL="2687638" indent="-1606550"/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zápory vlády – nákladný život krále a dvora (Versailles), konec náboženské svobody (zrušení Ediktu nantského)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Europe map 16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86373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548680"/>
            <a:ext cx="4144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</a:rPr>
              <a:t>Francie po roce 1648</a:t>
            </a:r>
            <a:endParaRPr lang="cs-CZ" sz="3600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1556792"/>
            <a:ext cx="5207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- jeden z největších a nejbohatších států Evropy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2708920"/>
            <a:ext cx="250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- absolutní monarchie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91680" y="3429000"/>
            <a:ext cx="1881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>
                <a:solidFill>
                  <a:schemeClr val="bg2">
                    <a:lumMod val="90000"/>
                  </a:schemeClr>
                </a:solidFill>
              </a:rPr>
              <a:t>Co to znamená?</a:t>
            </a:r>
            <a:endParaRPr lang="cs-CZ" sz="2000" b="1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71600" y="4581128"/>
            <a:ext cx="2579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- vládne rod </a:t>
            </a:r>
            <a:r>
              <a:rPr lang="cs-CZ" sz="2000" b="1" dirty="0" smtClean="0">
                <a:solidFill>
                  <a:srgbClr val="FFFF00"/>
                </a:solidFill>
              </a:rPr>
              <a:t>Bourbonů</a:t>
            </a:r>
            <a:endParaRPr lang="cs-CZ" sz="2000" b="1" dirty="0">
              <a:solidFill>
                <a:srgbClr val="FFFF00"/>
              </a:solidFill>
            </a:endParaRPr>
          </a:p>
        </p:txBody>
      </p:sp>
      <p:pic>
        <p:nvPicPr>
          <p:cNvPr id="16388" name="Picture 4" descr="File:Grand Royal Coat of Arms of Franc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2905323" cy="410445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548680"/>
            <a:ext cx="2492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Ludvík XIV.</a:t>
            </a:r>
            <a:endParaRPr lang="cs-CZ" sz="4000" b="1" dirty="0">
              <a:solidFill>
                <a:srgbClr val="FFFF00"/>
              </a:solidFill>
            </a:endParaRPr>
          </a:p>
        </p:txBody>
      </p:sp>
      <p:pic>
        <p:nvPicPr>
          <p:cNvPr id="17410" name="Picture 2" descr="File:Lodewijk XIV zittend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t="8139"/>
          <a:stretch>
            <a:fillRect/>
          </a:stretch>
        </p:blipFill>
        <p:spPr bwMode="auto">
          <a:xfrm>
            <a:off x="3635896" y="332656"/>
            <a:ext cx="4896544" cy="6044516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1187624" y="3068960"/>
            <a:ext cx="1577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„Král Slunce“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4" name="Oválný popisek 13"/>
          <p:cNvSpPr/>
          <p:nvPr/>
        </p:nvSpPr>
        <p:spPr>
          <a:xfrm>
            <a:off x="3419872" y="548680"/>
            <a:ext cx="1728192" cy="936104"/>
          </a:xfrm>
          <a:prstGeom prst="wedgeEllipseCallout">
            <a:avLst>
              <a:gd name="adj1" fmla="val 54258"/>
              <a:gd name="adj2" fmla="val 4648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Stát jsem já</a:t>
            </a:r>
            <a:endParaRPr lang="cs-CZ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21" name="Picture 13" descr="C:\Users\Zdenek\AppData\Local\Microsoft\Windows\Temporary Internet Files\Content.IE5\RMYIVI9F\MC90044040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3016"/>
            <a:ext cx="1956792" cy="19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Lodewijk XIV zittend.jpg"/>
          <p:cNvPicPr>
            <a:picLocks noChangeAspect="1" noChangeArrowheads="1"/>
          </p:cNvPicPr>
          <p:nvPr/>
        </p:nvPicPr>
        <p:blipFill>
          <a:blip r:embed="rId2" cstate="print"/>
          <a:srcRect t="8139"/>
          <a:stretch>
            <a:fillRect/>
          </a:stretch>
        </p:blipFill>
        <p:spPr bwMode="auto">
          <a:xfrm>
            <a:off x="3635896" y="332656"/>
            <a:ext cx="4896544" cy="6044516"/>
          </a:xfrm>
          <a:prstGeom prst="rect">
            <a:avLst/>
          </a:prstGeom>
          <a:noFill/>
        </p:spPr>
      </p:pic>
      <p:pic>
        <p:nvPicPr>
          <p:cNvPr id="18434" name="Picture 2" descr="File:Louis XIV 1648 Henri Testelin.jpg"/>
          <p:cNvPicPr>
            <a:picLocks noChangeAspect="1" noChangeArrowheads="1"/>
          </p:cNvPicPr>
          <p:nvPr/>
        </p:nvPicPr>
        <p:blipFill>
          <a:blip r:embed="rId3" cstate="print"/>
          <a:srcRect b="7404"/>
          <a:stretch>
            <a:fillRect/>
          </a:stretch>
        </p:blipFill>
        <p:spPr bwMode="auto">
          <a:xfrm>
            <a:off x="3635896" y="332656"/>
            <a:ext cx="4896544" cy="604867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83568" y="1988840"/>
            <a:ext cx="2053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- vládl už od </a:t>
            </a:r>
            <a:r>
              <a:rPr lang="cs-CZ" sz="2000" b="1" dirty="0" smtClean="0">
                <a:solidFill>
                  <a:srgbClr val="FFFF00"/>
                </a:solidFill>
              </a:rPr>
              <a:t>4</a:t>
            </a:r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 let,</a:t>
            </a:r>
          </a:p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   od roku 1643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03648" y="2852936"/>
            <a:ext cx="2062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… až do své smrti </a:t>
            </a:r>
          </a:p>
          <a:p>
            <a:r>
              <a:rPr lang="cs-CZ" sz="20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v roce 1715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75656" y="3861048"/>
            <a:ext cx="1023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FF00"/>
                </a:solidFill>
              </a:rPr>
              <a:t>72 let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568" y="4941168"/>
            <a:ext cx="26077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- nejprve vládla jako</a:t>
            </a:r>
          </a:p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  regentka  jeho matka </a:t>
            </a:r>
          </a:p>
          <a:p>
            <a:r>
              <a:rPr lang="cs-CZ" sz="2000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 Anna Rakouská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83568" y="548680"/>
            <a:ext cx="2492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Ludvík XIV.</a:t>
            </a:r>
            <a:endParaRPr lang="cs-CZ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délník 32"/>
          <p:cNvSpPr/>
          <p:nvPr/>
        </p:nvSpPr>
        <p:spPr>
          <a:xfrm>
            <a:off x="6804248" y="4869160"/>
            <a:ext cx="1800200" cy="180020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platí daně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827584" y="4869160"/>
            <a:ext cx="5904656" cy="180020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827584" y="1556792"/>
            <a:ext cx="5904656" cy="3312368"/>
          </a:xfrm>
          <a:prstGeom prst="rect">
            <a:avLst/>
          </a:prstGeom>
          <a:solidFill>
            <a:srgbClr val="FF505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899592" y="332656"/>
            <a:ext cx="4107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- zemi převzal v katastrofálním stavu 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87624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19457" name="Picture 1" descr="C:\Users\Zdenek\AppData\Local\Microsoft\Windows\Temporary Internet Files\Content.IE5\Y0DBC8LZ\MC90044039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1224136" cy="122413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971600" y="836712"/>
            <a:ext cx="1765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- hlavní důvod: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27784" y="836712"/>
            <a:ext cx="2271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systém placení daní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9458" name="Picture 2" descr="C:\Users\Zdenek\AppData\Local\Microsoft\Windows\Temporary Internet Files\Content.IE5\Q1H1UFPL\MC9000577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1271718" cy="1368152"/>
          </a:xfrm>
          <a:prstGeom prst="rect">
            <a:avLst/>
          </a:prstGeom>
          <a:noFill/>
        </p:spPr>
      </p:pic>
      <p:pic>
        <p:nvPicPr>
          <p:cNvPr id="19460" name="Picture 4" descr="C:\Users\Zdenek\AppData\Local\Microsoft\Windows\Temporary Internet Files\Content.IE5\L27VVAY0\MC900295612[1].wmf"/>
          <p:cNvPicPr>
            <a:picLocks noChangeAspect="1" noChangeArrowheads="1"/>
          </p:cNvPicPr>
          <p:nvPr/>
        </p:nvPicPr>
        <p:blipFill>
          <a:blip r:embed="rId4" cstate="print"/>
          <a:srcRect l="51571" t="25208"/>
          <a:stretch>
            <a:fillRect/>
          </a:stretch>
        </p:blipFill>
        <p:spPr bwMode="auto">
          <a:xfrm>
            <a:off x="3779912" y="3573016"/>
            <a:ext cx="1222383" cy="1152128"/>
          </a:xfrm>
          <a:prstGeom prst="rect">
            <a:avLst/>
          </a:prstGeom>
          <a:noFill/>
        </p:spPr>
      </p:pic>
      <p:pic>
        <p:nvPicPr>
          <p:cNvPr id="19463" name="Picture 7" descr="C:\Users\Zdenek\AppData\Local\Microsoft\Windows\Temporary Internet Files\Content.IE5\Q1H1UFPL\MC900432231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835696" y="3284984"/>
            <a:ext cx="1958156" cy="1368152"/>
          </a:xfrm>
          <a:prstGeom prst="rect">
            <a:avLst/>
          </a:prstGeom>
          <a:noFill/>
        </p:spPr>
      </p:pic>
      <p:pic>
        <p:nvPicPr>
          <p:cNvPr id="19471" name="Picture 15" descr="C:\Users\Zdenek\AppData\Local\Microsoft\Windows\Temporary Internet Files\Content.IE5\Q1H1UFPL\MM900283927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509120"/>
            <a:ext cx="1492006" cy="2016224"/>
          </a:xfrm>
          <a:prstGeom prst="rect">
            <a:avLst/>
          </a:prstGeom>
          <a:noFill/>
        </p:spPr>
      </p:pic>
      <p:sp>
        <p:nvSpPr>
          <p:cNvPr id="22" name="TextovéPole 21"/>
          <p:cNvSpPr txBox="1"/>
          <p:nvPr/>
        </p:nvSpPr>
        <p:spPr>
          <a:xfrm>
            <a:off x="5292080" y="2420888"/>
            <a:ext cx="812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církev</a:t>
            </a:r>
            <a:endParaRPr lang="cs-CZ" sz="20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92080" y="4005064"/>
            <a:ext cx="934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šlechta</a:t>
            </a:r>
            <a:endParaRPr lang="cs-CZ" sz="20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220072" y="5301208"/>
            <a:ext cx="920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ostatní</a:t>
            </a:r>
            <a:endParaRPr lang="cs-CZ" sz="20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139952" y="5805264"/>
            <a:ext cx="1957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/>
              <a:t>rolníci, měšťané,</a:t>
            </a:r>
          </a:p>
          <a:p>
            <a:pPr algn="ctr"/>
            <a:r>
              <a:rPr lang="cs-CZ" sz="2000" b="1" dirty="0" smtClean="0"/>
              <a:t> podnikatelé</a:t>
            </a:r>
            <a:endParaRPr lang="cs-CZ" sz="2000" b="1" dirty="0"/>
          </a:p>
        </p:txBody>
      </p:sp>
      <p:sp>
        <p:nvSpPr>
          <p:cNvPr id="30" name="TextovéPole 29"/>
          <p:cNvSpPr txBox="1"/>
          <p:nvPr/>
        </p:nvSpPr>
        <p:spPr>
          <a:xfrm rot="16200000">
            <a:off x="-556537" y="3012921"/>
            <a:ext cx="3312368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privilegovaní</a:t>
            </a:r>
            <a:endParaRPr lang="cs-CZ" sz="2000" b="1" dirty="0"/>
          </a:p>
        </p:txBody>
      </p:sp>
      <p:sp>
        <p:nvSpPr>
          <p:cNvPr id="31" name="TextovéPole 30"/>
          <p:cNvSpPr txBox="1"/>
          <p:nvPr/>
        </p:nvSpPr>
        <p:spPr>
          <a:xfrm rot="16200000">
            <a:off x="188500" y="5556399"/>
            <a:ext cx="1822294" cy="40011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neprivilegovaní</a:t>
            </a:r>
            <a:endParaRPr lang="cs-CZ" sz="2000" b="1" dirty="0"/>
          </a:p>
        </p:txBody>
      </p:sp>
      <p:sp>
        <p:nvSpPr>
          <p:cNvPr id="32" name="Obdélník 31"/>
          <p:cNvSpPr/>
          <p:nvPr/>
        </p:nvSpPr>
        <p:spPr>
          <a:xfrm>
            <a:off x="6804248" y="1556792"/>
            <a:ext cx="1800200" cy="331236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neplatí daně,</a:t>
            </a:r>
          </a:p>
          <a:p>
            <a:pPr algn="ctr"/>
            <a:endParaRPr lang="cs-CZ" sz="2000" b="1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jsou placeni z daní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 animBg="1"/>
      <p:bldP spid="26" grpId="0" animBg="1"/>
      <p:bldP spid="2" grpId="0"/>
      <p:bldP spid="6" grpId="0"/>
      <p:bldP spid="7" grpId="0"/>
      <p:bldP spid="22" grpId="0"/>
      <p:bldP spid="23" grpId="0"/>
      <p:bldP spid="24" grpId="0"/>
      <p:bldP spid="25" grpId="0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620688"/>
            <a:ext cx="2284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- snaha řešit situaci 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1556792"/>
            <a:ext cx="1277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1) válkami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51720" y="1556792"/>
            <a:ext cx="369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- např. Válka o španělské dědictví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43808" y="2060848"/>
            <a:ext cx="241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>
                <a:solidFill>
                  <a:schemeClr val="bg2">
                    <a:lumMod val="90000"/>
                  </a:schemeClr>
                </a:solidFill>
              </a:rPr>
              <a:t>O co v této válce šlo?</a:t>
            </a:r>
            <a:endParaRPr lang="cs-CZ" sz="2000" b="1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915816" y="2492896"/>
            <a:ext cx="1498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>
                <a:solidFill>
                  <a:schemeClr val="bg2">
                    <a:lumMod val="90000"/>
                  </a:schemeClr>
                </a:solidFill>
              </a:rPr>
              <a:t>Kdo zvítězil?</a:t>
            </a:r>
            <a:endParaRPr lang="cs-CZ" sz="2000" b="1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71600" y="3068960"/>
            <a:ext cx="2976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2) zakládáním manufaktur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11760" y="3573016"/>
            <a:ext cx="2794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>
                <a:solidFill>
                  <a:schemeClr val="bg2">
                    <a:lumMod val="90000"/>
                  </a:schemeClr>
                </a:solidFill>
              </a:rPr>
              <a:t>Co to byly manufaktury?</a:t>
            </a:r>
            <a:endParaRPr lang="cs-CZ" sz="2000" b="1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411760" y="4005064"/>
            <a:ext cx="4463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>
                <a:solidFill>
                  <a:schemeClr val="bg2">
                    <a:lumMod val="90000"/>
                  </a:schemeClr>
                </a:solidFill>
              </a:rPr>
              <a:t>Jak mohly pomoci králi ve finanční tísni?</a:t>
            </a:r>
            <a:endParaRPr lang="cs-CZ" sz="2000" b="1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71600" y="4941168"/>
            <a:ext cx="365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3) ziskem nových území v zámoří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411760" y="5445224"/>
            <a:ext cx="4566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i="1" dirty="0" smtClean="0">
                <a:solidFill>
                  <a:schemeClr val="bg2">
                    <a:lumMod val="90000"/>
                  </a:schemeClr>
                </a:solidFill>
              </a:rPr>
              <a:t>Kde se dodnes na americkém kontinentu </a:t>
            </a:r>
          </a:p>
          <a:p>
            <a:r>
              <a:rPr lang="cs-CZ" sz="2000" b="1" i="1" dirty="0" smtClean="0">
                <a:solidFill>
                  <a:schemeClr val="bg2">
                    <a:lumMod val="90000"/>
                  </a:schemeClr>
                </a:solidFill>
              </a:rPr>
              <a:t>hovoří francouzsky?</a:t>
            </a:r>
            <a:endParaRPr lang="cs-CZ" sz="2000" b="1" i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0482" name="Picture 2" descr="C:\Users\Zdenek\AppData\Local\Microsoft\Windows\Temporary Internet Files\Content.IE5\L27VVAY0\MP90036263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373216"/>
            <a:ext cx="1584176" cy="904210"/>
          </a:xfrm>
          <a:prstGeom prst="rect">
            <a:avLst/>
          </a:prstGeom>
          <a:noFill/>
        </p:spPr>
      </p:pic>
      <p:pic>
        <p:nvPicPr>
          <p:cNvPr id="20485" name="Picture 5" descr="C:\Users\Zdenek\AppData\Local\Microsoft\Windows\Temporary Internet Files\Content.IE5\Y0DBC8LZ\MC90035732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12976"/>
            <a:ext cx="1648785" cy="1152128"/>
          </a:xfrm>
          <a:prstGeom prst="rect">
            <a:avLst/>
          </a:prstGeom>
          <a:noFill/>
        </p:spPr>
      </p:pic>
      <p:pic>
        <p:nvPicPr>
          <p:cNvPr id="20488" name="Picture 8" descr="C:\Users\Zdenek\AppData\Local\Microsoft\Windows\Temporary Internet Files\Content.IE5\Q1H1UFPL\MC9002379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5717">
            <a:off x="6900913" y="1286463"/>
            <a:ext cx="1558415" cy="1101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548680"/>
            <a:ext cx="237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</a:rPr>
              <a:t>Klady vlády</a:t>
            </a:r>
            <a:endParaRPr lang="cs-CZ" sz="3600" b="1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56176" y="980728"/>
            <a:ext cx="2631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Založení Akademie věd</a:t>
            </a:r>
            <a:endParaRPr lang="cs-CZ" sz="2000" b="1" dirty="0">
              <a:solidFill>
                <a:srgbClr val="FFFF00"/>
              </a:solidFill>
            </a:endParaRPr>
          </a:p>
        </p:txBody>
      </p:sp>
      <p:pic>
        <p:nvPicPr>
          <p:cNvPr id="21506" name="Picture 2" descr="File:Presenting the Members of the Royal Academy of Science to Louis XIV.jpg"/>
          <p:cNvPicPr>
            <a:picLocks noChangeAspect="1" noChangeArrowheads="1"/>
          </p:cNvPicPr>
          <p:nvPr/>
        </p:nvPicPr>
        <p:blipFill>
          <a:blip r:embed="rId2" cstate="print"/>
          <a:srcRect t="26204"/>
          <a:stretch>
            <a:fillRect/>
          </a:stretch>
        </p:blipFill>
        <p:spPr bwMode="auto">
          <a:xfrm>
            <a:off x="2051720" y="1628800"/>
            <a:ext cx="5760640" cy="319898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619672" y="4797152"/>
            <a:ext cx="3050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- mnoho objevů a vynálezů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 rot="1492535">
            <a:off x="6812818" y="5481326"/>
            <a:ext cx="1629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třídění rostlin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 rot="21206444">
            <a:off x="3649606" y="5387451"/>
            <a:ext cx="2793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spočítána rychlost světla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 rot="471019">
            <a:off x="1164548" y="5902855"/>
            <a:ext cx="3093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technika lití velkých zrcadel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484784"/>
            <a:ext cx="287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00"/>
                </a:solidFill>
              </a:rPr>
              <a:t>Zdokonalení francouzské </a:t>
            </a:r>
          </a:p>
          <a:p>
            <a:pPr algn="ctr"/>
            <a:r>
              <a:rPr lang="cs-CZ" sz="2000" b="1" dirty="0" smtClean="0">
                <a:solidFill>
                  <a:srgbClr val="FFFF00"/>
                </a:solidFill>
              </a:rPr>
              <a:t>armády</a:t>
            </a:r>
            <a:endParaRPr lang="cs-CZ" sz="2000" b="1" dirty="0">
              <a:solidFill>
                <a:srgbClr val="FFFF00"/>
              </a:solidFill>
            </a:endParaRPr>
          </a:p>
        </p:txBody>
      </p:sp>
      <p:pic>
        <p:nvPicPr>
          <p:cNvPr id="22530" name="Picture 2" descr="File:French mounted grenadiers of Louis XV.PNG"/>
          <p:cNvPicPr>
            <a:picLocks noChangeAspect="1" noChangeArrowheads="1"/>
          </p:cNvPicPr>
          <p:nvPr/>
        </p:nvPicPr>
        <p:blipFill>
          <a:blip r:embed="rId2" cstate="print"/>
          <a:srcRect b="13346"/>
          <a:stretch>
            <a:fillRect/>
          </a:stretch>
        </p:blipFill>
        <p:spPr bwMode="auto">
          <a:xfrm>
            <a:off x="4355976" y="332656"/>
            <a:ext cx="4472497" cy="309634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 rot="21043877">
            <a:off x="2508446" y="2511338"/>
            <a:ext cx="1155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uniformy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 rot="369770">
            <a:off x="6012160" y="4869160"/>
            <a:ext cx="2695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90000"/>
                  </a:schemeClr>
                </a:solidFill>
              </a:rPr>
              <a:t>nové způsoby opevnění</a:t>
            </a:r>
            <a:endParaRPr lang="cs-CZ" sz="2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2532" name="Picture 4" descr="File:Fort Barraux Vauban 1692.jpg"/>
          <p:cNvPicPr>
            <a:picLocks noChangeAspect="1" noChangeArrowheads="1"/>
          </p:cNvPicPr>
          <p:nvPr/>
        </p:nvPicPr>
        <p:blipFill>
          <a:blip r:embed="rId3" cstate="print"/>
          <a:srcRect t="8696" b="6522"/>
          <a:stretch>
            <a:fillRect/>
          </a:stretch>
        </p:blipFill>
        <p:spPr bwMode="auto">
          <a:xfrm>
            <a:off x="539552" y="3501008"/>
            <a:ext cx="5196214" cy="309634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971600" y="548680"/>
            <a:ext cx="237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</a:rPr>
              <a:t>Klady vlády</a:t>
            </a:r>
            <a:endParaRPr lang="cs-CZ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652</Words>
  <Application>Microsoft Office PowerPoint</Application>
  <PresentationFormat>Předvádění na obrazovce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Zdenek</dc:creator>
  <cp:lastModifiedBy>Mathyas</cp:lastModifiedBy>
  <cp:revision>24</cp:revision>
  <dcterms:created xsi:type="dcterms:W3CDTF">2012-10-15T13:30:06Z</dcterms:created>
  <dcterms:modified xsi:type="dcterms:W3CDTF">2016-11-26T16:34:34Z</dcterms:modified>
</cp:coreProperties>
</file>