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69" r:id="rId2"/>
    <p:sldId id="265" r:id="rId3"/>
    <p:sldId id="270" r:id="rId4"/>
    <p:sldId id="271" r:id="rId5"/>
    <p:sldId id="272" r:id="rId6"/>
    <p:sldId id="273" r:id="rId7"/>
    <p:sldId id="266" r:id="rId8"/>
    <p:sldId id="274" r:id="rId9"/>
    <p:sldId id="275" r:id="rId10"/>
    <p:sldId id="276" r:id="rId11"/>
    <p:sldId id="267" r:id="rId12"/>
    <p:sldId id="268" r:id="rId13"/>
    <p:sldId id="277" r:id="rId14"/>
    <p:sldId id="280" r:id="rId15"/>
    <p:sldId id="27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4702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47453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27411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811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6470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73923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5253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5918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916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6366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56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E89A-9886-403C-B21D-7EDA1601A55F}" type="datetimeFigureOut">
              <a:rPr lang="cs-CZ" smtClean="0"/>
              <a:pPr/>
              <a:t>26.11.2016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4FB3-AE61-4049-A4BA-9013305EC03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9561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91264" cy="2002234"/>
          </a:xfrm>
        </p:spPr>
        <p:txBody>
          <a:bodyPr>
            <a:noAutofit/>
          </a:bodyPr>
          <a:lstStyle/>
          <a:p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ČESKOSLOVENSKÁ REPUBLIKA MEZI </a:t>
            </a:r>
            <a:r>
              <a:rPr lang="cs-CZ" sz="4800" dirty="0" smtClean="0"/>
              <a:t>VÁLKAMI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129211"/>
          </a:xfrm>
        </p:spPr>
        <p:txBody>
          <a:bodyPr/>
          <a:lstStyle/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4800" dirty="0">
                <a:solidFill>
                  <a:srgbClr val="002060"/>
                </a:solidFill>
              </a:rPr>
              <a:t> </a:t>
            </a:r>
            <a:r>
              <a:rPr lang="cs-CZ" sz="4800" dirty="0" smtClean="0">
                <a:solidFill>
                  <a:srgbClr val="002060"/>
                </a:solidFill>
              </a:rPr>
              <a:t>           </a:t>
            </a:r>
          </a:p>
          <a:p>
            <a:pPr marL="0" indent="0">
              <a:buNone/>
            </a:pPr>
            <a:r>
              <a:rPr lang="cs-CZ" sz="4800" dirty="0">
                <a:solidFill>
                  <a:srgbClr val="002060"/>
                </a:solidFill>
              </a:rPr>
              <a:t> </a:t>
            </a:r>
            <a:r>
              <a:rPr lang="cs-CZ" sz="4800" dirty="0" smtClean="0">
                <a:solidFill>
                  <a:srgbClr val="002060"/>
                </a:solidFill>
              </a:rPr>
              <a:t>          Hospodářství v ČSR</a:t>
            </a:r>
            <a:endParaRPr lang="cs-CZ" sz="4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215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1919 </a:t>
            </a:r>
            <a:r>
              <a:rPr lang="cs-CZ" sz="3800" dirty="0" smtClean="0"/>
              <a:t>- měnová reforma </a:t>
            </a:r>
          </a:p>
          <a:p>
            <a:pPr marL="0" indent="0">
              <a:buNone/>
            </a:pPr>
            <a:r>
              <a:rPr lang="cs-CZ" sz="3800" dirty="0"/>
              <a:t>	 </a:t>
            </a:r>
            <a:r>
              <a:rPr lang="cs-CZ" sz="3800" dirty="0" smtClean="0"/>
              <a:t>     (československá koruna – Kč)</a:t>
            </a: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20. léta</a:t>
            </a:r>
            <a:r>
              <a:rPr lang="cs-CZ" sz="3800" dirty="0" smtClean="0"/>
              <a:t> - roste produktivita průmyslu i 			  zemědělství</a:t>
            </a:r>
          </a:p>
          <a:p>
            <a:pPr marL="0" indent="0">
              <a:buNone/>
            </a:pPr>
            <a:r>
              <a:rPr lang="cs-CZ" sz="3800" i="1" dirty="0"/>
              <a:t> </a:t>
            </a:r>
            <a:r>
              <a:rPr lang="cs-CZ" sz="3800" i="1" dirty="0" smtClean="0"/>
              <a:t>                  - roste životní úroveň</a:t>
            </a:r>
          </a:p>
          <a:p>
            <a:pPr marL="0" indent="0">
              <a:buNone/>
            </a:pPr>
            <a:r>
              <a:rPr lang="cs-CZ" sz="3800" i="1" dirty="0"/>
              <a:t> </a:t>
            </a:r>
            <a:r>
              <a:rPr lang="cs-CZ" sz="3800" i="1" dirty="0" smtClean="0"/>
              <a:t>                  - roste vývoz</a:t>
            </a:r>
          </a:p>
          <a:p>
            <a:pPr marL="0" indent="0">
              <a:buNone/>
            </a:pPr>
            <a:r>
              <a:rPr lang="cs-CZ" sz="3800" i="1" dirty="0"/>
              <a:t> </a:t>
            </a:r>
            <a:r>
              <a:rPr lang="cs-CZ" sz="3800" i="1" dirty="0" smtClean="0"/>
              <a:t>                  - klesá nezaměstnanost</a:t>
            </a:r>
          </a:p>
          <a:p>
            <a:pPr marL="0" indent="0">
              <a:buNone/>
            </a:pPr>
            <a:r>
              <a:rPr lang="cs-CZ" sz="3800" dirty="0" smtClean="0">
                <a:solidFill>
                  <a:srgbClr val="002060"/>
                </a:solidFill>
              </a:rPr>
              <a:t>          ↓   </a:t>
            </a:r>
          </a:p>
          <a:p>
            <a:pPr marL="0" indent="0">
              <a:buNone/>
            </a:pPr>
            <a:r>
              <a:rPr lang="cs-CZ" sz="3800" dirty="0">
                <a:solidFill>
                  <a:srgbClr val="002060"/>
                </a:solidFill>
              </a:rPr>
              <a:t> </a:t>
            </a:r>
            <a:r>
              <a:rPr lang="cs-CZ" sz="3800" dirty="0" smtClean="0">
                <a:solidFill>
                  <a:srgbClr val="002060"/>
                </a:solidFill>
              </a:rPr>
              <a:t>   „zlatá léta“                         </a:t>
            </a:r>
            <a:r>
              <a:rPr lang="cs-CZ" sz="3500" dirty="0" smtClean="0">
                <a:solidFill>
                  <a:srgbClr val="002060"/>
                </a:solidFill>
              </a:rPr>
              <a:t>    </a:t>
            </a:r>
            <a:endParaRPr lang="cs-CZ" sz="3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97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 30</a:t>
            </a:r>
            <a:r>
              <a:rPr lang="cs-CZ" dirty="0">
                <a:solidFill>
                  <a:schemeClr val="accent2"/>
                </a:solidFill>
              </a:rPr>
              <a:t>. léta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3"/>
            <a:ext cx="9515400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1931</a:t>
            </a:r>
            <a:r>
              <a:rPr lang="cs-CZ" dirty="0" smtClean="0"/>
              <a:t> počátek světové </a:t>
            </a:r>
            <a:r>
              <a:rPr lang="cs-CZ" dirty="0" smtClean="0"/>
              <a:t>hospodářské </a:t>
            </a:r>
            <a:r>
              <a:rPr lang="cs-CZ" dirty="0" smtClean="0"/>
              <a:t>krize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C00000"/>
                </a:solidFill>
              </a:rPr>
              <a:t>1933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krize vrcholí</a:t>
            </a:r>
          </a:p>
          <a:p>
            <a:pPr marL="0" indent="0">
              <a:buNone/>
            </a:pPr>
            <a:r>
              <a:rPr lang="cs-CZ" dirty="0" smtClean="0"/>
              <a:t>          postiženy hlavně oblasti s lehkým průmyslem</a:t>
            </a:r>
          </a:p>
          <a:p>
            <a:pPr marL="0" indent="0">
              <a:buNone/>
            </a:pPr>
            <a:r>
              <a:rPr lang="cs-CZ" dirty="0" smtClean="0"/>
              <a:t>             </a:t>
            </a:r>
            <a:r>
              <a:rPr lang="cs-CZ" i="1" dirty="0" smtClean="0"/>
              <a:t>(české pohraničí s německou menšinou)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         ↓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</a:t>
            </a:r>
            <a:r>
              <a:rPr lang="cs-CZ" i="1" dirty="0" smtClean="0"/>
              <a:t>šíření nacismu mezi českými Němci </a:t>
            </a:r>
          </a:p>
        </p:txBody>
      </p:sp>
    </p:spTree>
    <p:extLst>
      <p:ext uri="{BB962C8B-B14F-4D97-AF65-F5344CB8AC3E}">
        <p14:creationId xmlns:p14="http://schemas.microsoft.com/office/powerpoint/2010/main" xmlns="" val="1028761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Zahraniční politika - uzavírání </a:t>
            </a:r>
            <a:r>
              <a:rPr lang="cs-CZ" dirty="0">
                <a:solidFill>
                  <a:schemeClr val="accent2"/>
                </a:solidFill>
              </a:rPr>
              <a:t>mezinárodních dohod</a:t>
            </a:r>
            <a:br>
              <a:rPr lang="cs-CZ" dirty="0">
                <a:solidFill>
                  <a:schemeClr val="accent2"/>
                </a:solidFill>
              </a:rPr>
            </a:b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b="1" dirty="0" smtClean="0">
                <a:solidFill>
                  <a:srgbClr val="C00000"/>
                </a:solidFill>
              </a:rPr>
              <a:t>Malá dohoda </a:t>
            </a:r>
            <a:r>
              <a:rPr lang="cs-CZ" sz="2800" dirty="0" smtClean="0"/>
              <a:t>- ČSR, Jugoslávie, Rumunsko (1920)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(strach z Maďarů, snaha udržet nové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poválečné uspořádání)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- spojenectví přestává fungovat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ve 30.letech</a:t>
            </a:r>
          </a:p>
          <a:p>
            <a:pPr marL="0" indent="0">
              <a:buNone/>
            </a:pPr>
            <a:r>
              <a:rPr lang="cs-CZ" sz="2800" dirty="0" smtClean="0"/>
              <a:t> 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30920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Zahraniční politika - uzavírání </a:t>
            </a:r>
            <a:r>
              <a:rPr lang="cs-CZ" dirty="0">
                <a:solidFill>
                  <a:schemeClr val="accent2"/>
                </a:solidFill>
              </a:rPr>
              <a:t>mezinárodních dohod</a:t>
            </a:r>
            <a:br>
              <a:rPr lang="cs-CZ" dirty="0">
                <a:solidFill>
                  <a:schemeClr val="accent2"/>
                </a:solidFill>
              </a:rPr>
            </a:b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b="1" dirty="0" smtClean="0">
                <a:solidFill>
                  <a:srgbClr val="C00000"/>
                </a:solidFill>
              </a:rPr>
              <a:t>Malá dohoda </a:t>
            </a:r>
            <a:r>
              <a:rPr lang="cs-CZ" sz="2800" dirty="0" smtClean="0"/>
              <a:t>- ČSR, Jugoslávie, Rumunsko (1920)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(strach z Maďarů, snaha udržet nové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poválečné uspořádání)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- spojenectví přestává fungovat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ve 30.letech</a:t>
            </a:r>
          </a:p>
          <a:p>
            <a:pPr marL="0" indent="0"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rgbClr val="C00000"/>
                </a:solidFill>
              </a:rPr>
              <a:t>Spojenecká smlouva s Francií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52619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5752" y="1504459"/>
            <a:ext cx="57245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827584" y="548680"/>
            <a:ext cx="8053230" cy="9387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5500" b="1" dirty="0"/>
              <a:t>Členské státy Malé dohody</a:t>
            </a:r>
          </a:p>
        </p:txBody>
      </p:sp>
    </p:spTree>
    <p:extLst>
      <p:ext uri="{BB962C8B-B14F-4D97-AF65-F5344CB8AC3E}">
        <p14:creationId xmlns:p14="http://schemas.microsoft.com/office/powerpoint/2010/main" xmlns="" val="2429465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Zahraniční politika - uzavírání </a:t>
            </a:r>
            <a:r>
              <a:rPr lang="cs-CZ" dirty="0">
                <a:solidFill>
                  <a:schemeClr val="accent2"/>
                </a:solidFill>
              </a:rPr>
              <a:t>mezinárodních dohod</a:t>
            </a:r>
            <a:r>
              <a:rPr lang="cs-CZ" dirty="0">
                <a:solidFill>
                  <a:srgbClr val="002060"/>
                </a:solidFill>
              </a:rPr>
              <a:t/>
            </a:r>
            <a:br>
              <a:rPr lang="cs-CZ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b="1" dirty="0" smtClean="0">
                <a:solidFill>
                  <a:srgbClr val="C00000"/>
                </a:solidFill>
              </a:rPr>
              <a:t>Malá dohoda </a:t>
            </a:r>
            <a:r>
              <a:rPr lang="cs-CZ" sz="2800" dirty="0" smtClean="0"/>
              <a:t>- ČSR, Jugoslávie, Rumunsko (1920)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(strach z Maďarů, snaha udržet nové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poválečné uspořádání)</a:t>
            </a:r>
          </a:p>
          <a:p>
            <a:pPr marL="0" indent="0">
              <a:buNone/>
            </a:pPr>
            <a:r>
              <a:rPr lang="cs-CZ" sz="2800" dirty="0" smtClean="0"/>
              <a:t>                              - spojenectví přestává fungovat   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         ve 30.letech</a:t>
            </a:r>
          </a:p>
          <a:p>
            <a:pPr marL="0" indent="0">
              <a:buNone/>
            </a:pPr>
            <a:r>
              <a:rPr lang="cs-CZ" sz="2800" dirty="0" smtClean="0"/>
              <a:t>   </a:t>
            </a:r>
            <a:r>
              <a:rPr lang="cs-CZ" sz="2800" b="1" dirty="0" smtClean="0">
                <a:solidFill>
                  <a:srgbClr val="C00000"/>
                </a:solidFill>
              </a:rPr>
              <a:t>Spojenecká smlouva s Francií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</a:t>
            </a:r>
            <a:r>
              <a:rPr lang="cs-CZ" sz="2800" b="1" dirty="0" smtClean="0">
                <a:solidFill>
                  <a:srgbClr val="C00000"/>
                </a:solidFill>
              </a:rPr>
              <a:t>Spojenecká smlouva se Sovětským svazem</a:t>
            </a:r>
            <a:r>
              <a:rPr lang="cs-CZ" sz="2800" dirty="0" smtClean="0"/>
              <a:t> (1935</a:t>
            </a:r>
            <a:r>
              <a:rPr lang="cs-CZ" sz="2800" dirty="0" smtClean="0"/>
              <a:t>)</a:t>
            </a:r>
          </a:p>
          <a:p>
            <a:pPr marL="0" indent="0">
              <a:buNone/>
            </a:pPr>
            <a:r>
              <a:rPr lang="cs-CZ" sz="2800" dirty="0" smtClean="0"/>
              <a:t>(SSSR pomůže jen v případě, že tak učiní i Francie)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526194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ČSR- poválečné </a:t>
            </a:r>
            <a:r>
              <a:rPr lang="cs-CZ" dirty="0">
                <a:solidFill>
                  <a:schemeClr val="accent2"/>
                </a:solidFill>
              </a:rPr>
              <a:t>období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4000" dirty="0" smtClean="0"/>
              <a:t>nedostatek potravin a spotřebního zboží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xmlns="" val="2642844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ČSR- poválečné </a:t>
            </a:r>
            <a:r>
              <a:rPr lang="cs-CZ" dirty="0">
                <a:solidFill>
                  <a:schemeClr val="accent2"/>
                </a:solidFill>
              </a:rPr>
              <a:t>období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4000" dirty="0" smtClean="0"/>
              <a:t>nedostatek potravin a spotřebního zboží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↓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přídělový systém (černý trh)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xmlns="" val="121856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ČSR- poválečné </a:t>
            </a:r>
            <a:r>
              <a:rPr lang="cs-CZ" dirty="0">
                <a:solidFill>
                  <a:schemeClr val="accent2"/>
                </a:solidFill>
              </a:rPr>
              <a:t>období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4000" dirty="0" smtClean="0"/>
              <a:t>nedostatek potravin a spotřebního zboží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↓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přídělový systém (černý trh)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nespokojenost, bouře 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xmlns="" val="121856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ČSR- poválečné </a:t>
            </a:r>
            <a:r>
              <a:rPr lang="cs-CZ" dirty="0">
                <a:solidFill>
                  <a:schemeClr val="accent2"/>
                </a:solidFill>
              </a:rPr>
              <a:t>období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4000" dirty="0" smtClean="0"/>
              <a:t>nedostatek potravin a spotřebního zboží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↓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přídělový systém (černý trh)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nespokojenost, bouře 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↓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sociální reformy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xmlns="" val="121856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ČSR- poválečné </a:t>
            </a:r>
            <a:r>
              <a:rPr lang="cs-CZ" dirty="0">
                <a:solidFill>
                  <a:schemeClr val="accent2"/>
                </a:solidFill>
              </a:rPr>
              <a:t>období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78539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4000" dirty="0" smtClean="0"/>
              <a:t>nedostatek potravin a spotřebního zboží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↓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přídělový systém (černý trh)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nespokojenost, bouře 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                   ↓</a:t>
            </a:r>
          </a:p>
          <a:p>
            <a:pPr marL="0" indent="0">
              <a:buNone/>
            </a:pPr>
            <a:r>
              <a:rPr lang="cs-CZ" sz="4000" dirty="0"/>
              <a:t> </a:t>
            </a:r>
            <a:r>
              <a:rPr lang="cs-CZ" sz="4000" dirty="0" smtClean="0"/>
              <a:t>    sociální reformy </a:t>
            </a:r>
            <a:r>
              <a:rPr lang="cs-CZ" sz="3800" dirty="0" smtClean="0"/>
              <a:t>(pracovní doba, pojištění, 		ochrana žen a dětí, 					 	podpora v nezaměstnanosti,…)</a:t>
            </a:r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xmlns="" val="1218562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1919 </a:t>
            </a:r>
            <a:r>
              <a:rPr lang="cs-CZ" sz="3800" dirty="0" smtClean="0"/>
              <a:t>- měnová reforma </a:t>
            </a:r>
          </a:p>
          <a:p>
            <a:pPr marL="0" indent="0">
              <a:buNone/>
            </a:pPr>
            <a:r>
              <a:rPr lang="cs-CZ" sz="3800" dirty="0"/>
              <a:t>	 </a:t>
            </a:r>
            <a:r>
              <a:rPr lang="cs-CZ" sz="3800" dirty="0" smtClean="0"/>
              <a:t>     (československá koruna – Kč)</a:t>
            </a:r>
          </a:p>
        </p:txBody>
      </p:sp>
    </p:spTree>
    <p:extLst>
      <p:ext uri="{BB962C8B-B14F-4D97-AF65-F5344CB8AC3E}">
        <p14:creationId xmlns:p14="http://schemas.microsoft.com/office/powerpoint/2010/main" xmlns="" val="4106952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1919 </a:t>
            </a:r>
            <a:r>
              <a:rPr lang="cs-CZ" sz="3800" dirty="0" smtClean="0"/>
              <a:t>- měnová reforma </a:t>
            </a:r>
          </a:p>
          <a:p>
            <a:pPr marL="0" indent="0">
              <a:buNone/>
            </a:pPr>
            <a:r>
              <a:rPr lang="cs-CZ" sz="3800" dirty="0"/>
              <a:t>	 </a:t>
            </a:r>
            <a:r>
              <a:rPr lang="cs-CZ" sz="3800" dirty="0" smtClean="0"/>
              <a:t>     (československá koruna – Kč)</a:t>
            </a: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20. léta</a:t>
            </a:r>
            <a:r>
              <a:rPr lang="cs-CZ" sz="3800" dirty="0" smtClean="0"/>
              <a:t> - roste produktivita průmyslu i 			  zemědělství</a:t>
            </a:r>
          </a:p>
        </p:txBody>
      </p:sp>
    </p:spTree>
    <p:extLst>
      <p:ext uri="{BB962C8B-B14F-4D97-AF65-F5344CB8AC3E}">
        <p14:creationId xmlns:p14="http://schemas.microsoft.com/office/powerpoint/2010/main" xmlns="" val="175197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7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Hospodářství v ČSR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1919 </a:t>
            </a:r>
            <a:r>
              <a:rPr lang="cs-CZ" sz="3800" dirty="0" smtClean="0"/>
              <a:t>- měnová reforma </a:t>
            </a:r>
          </a:p>
          <a:p>
            <a:pPr marL="0" indent="0">
              <a:buNone/>
            </a:pPr>
            <a:r>
              <a:rPr lang="cs-CZ" sz="3800" dirty="0"/>
              <a:t>	 </a:t>
            </a:r>
            <a:r>
              <a:rPr lang="cs-CZ" sz="3800" dirty="0" smtClean="0"/>
              <a:t>     (československá koruna – Kč)</a:t>
            </a:r>
          </a:p>
          <a:p>
            <a:pPr>
              <a:buFont typeface="Wingdings" pitchFamily="2" charset="2"/>
              <a:buChar char="§"/>
            </a:pPr>
            <a:r>
              <a:rPr lang="cs-CZ" sz="3800" dirty="0" smtClean="0">
                <a:solidFill>
                  <a:srgbClr val="002060"/>
                </a:solidFill>
              </a:rPr>
              <a:t>20. léta</a:t>
            </a:r>
            <a:r>
              <a:rPr lang="cs-CZ" sz="3800" dirty="0" smtClean="0"/>
              <a:t> - roste produktivita průmyslu i 			  zemědělství</a:t>
            </a:r>
          </a:p>
          <a:p>
            <a:pPr marL="0" indent="0">
              <a:buNone/>
            </a:pPr>
            <a:r>
              <a:rPr lang="cs-CZ" sz="3800" i="1" dirty="0"/>
              <a:t> </a:t>
            </a:r>
            <a:r>
              <a:rPr lang="cs-CZ" sz="3800" i="1" dirty="0" smtClean="0"/>
              <a:t>                  - roste životní úroveň</a:t>
            </a:r>
          </a:p>
          <a:p>
            <a:pPr marL="0" indent="0">
              <a:buNone/>
            </a:pPr>
            <a:r>
              <a:rPr lang="cs-CZ" sz="3800" i="1" dirty="0"/>
              <a:t> </a:t>
            </a:r>
            <a:r>
              <a:rPr lang="cs-CZ" sz="3800" i="1" dirty="0" smtClean="0"/>
              <a:t>                  - roste vývoz</a:t>
            </a:r>
          </a:p>
          <a:p>
            <a:pPr marL="0" indent="0">
              <a:buNone/>
            </a:pPr>
            <a:r>
              <a:rPr lang="cs-CZ" sz="3800" i="1" dirty="0"/>
              <a:t> </a:t>
            </a:r>
            <a:r>
              <a:rPr lang="cs-CZ" sz="3800" i="1" dirty="0" smtClean="0"/>
              <a:t>                  - klesá nezaměstnanost</a:t>
            </a:r>
          </a:p>
          <a:p>
            <a:pPr marL="0" indent="0">
              <a:buNone/>
            </a:pPr>
            <a:endParaRPr lang="cs-CZ" sz="38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978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342</Words>
  <Application>Microsoft Office PowerPoint</Application>
  <PresentationFormat>Předvádění na obrazovce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 ČESKOSLOVENSKÁ REPUBLIKA MEZI VÁLKAMI</vt:lpstr>
      <vt:lpstr>Hospodářství v ČSR- poválečné období </vt:lpstr>
      <vt:lpstr>Hospodářství v ČSR- poválečné období </vt:lpstr>
      <vt:lpstr>Hospodářství v ČSR- poválečné období </vt:lpstr>
      <vt:lpstr>Hospodářství v ČSR- poválečné období </vt:lpstr>
      <vt:lpstr>Hospodářství v ČSR- poválečné období </vt:lpstr>
      <vt:lpstr>Hospodářství v ČSR</vt:lpstr>
      <vt:lpstr>Hospodářství v ČSR</vt:lpstr>
      <vt:lpstr>Hospodářství v ČSR</vt:lpstr>
      <vt:lpstr>Hospodářství v ČSR</vt:lpstr>
      <vt:lpstr>Hospodářství v ČSR 30. léta </vt:lpstr>
      <vt:lpstr>Zahraniční politika - uzavírání mezinárodních dohod </vt:lpstr>
      <vt:lpstr>Zahraniční politika - uzavírání mezinárodních dohod </vt:lpstr>
      <vt:lpstr>Snímek 14</vt:lpstr>
      <vt:lpstr>Zahraniční politika - uzavírání mezinárodních dohod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administrator</dc:creator>
  <cp:lastModifiedBy>Mathyas</cp:lastModifiedBy>
  <cp:revision>29</cp:revision>
  <dcterms:created xsi:type="dcterms:W3CDTF">2012-04-04T05:08:45Z</dcterms:created>
  <dcterms:modified xsi:type="dcterms:W3CDTF">2016-11-26T15:26:02Z</dcterms:modified>
</cp:coreProperties>
</file>