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9" r:id="rId2"/>
    <p:sldId id="290" r:id="rId3"/>
    <p:sldId id="314" r:id="rId4"/>
    <p:sldId id="315" r:id="rId5"/>
    <p:sldId id="316" r:id="rId6"/>
    <p:sldId id="317" r:id="rId7"/>
    <p:sldId id="318" r:id="rId8"/>
    <p:sldId id="342" r:id="rId9"/>
    <p:sldId id="349" r:id="rId10"/>
    <p:sldId id="350" r:id="rId11"/>
    <p:sldId id="319" r:id="rId12"/>
    <p:sldId id="321" r:id="rId13"/>
    <p:sldId id="320" r:id="rId14"/>
    <p:sldId id="322" r:id="rId15"/>
    <p:sldId id="323" r:id="rId16"/>
    <p:sldId id="324" r:id="rId17"/>
    <p:sldId id="325" r:id="rId18"/>
    <p:sldId id="326" r:id="rId19"/>
    <p:sldId id="329" r:id="rId20"/>
    <p:sldId id="327" r:id="rId21"/>
    <p:sldId id="328" r:id="rId22"/>
    <p:sldId id="330" r:id="rId23"/>
    <p:sldId id="331" r:id="rId24"/>
    <p:sldId id="332" r:id="rId25"/>
    <p:sldId id="333" r:id="rId26"/>
    <p:sldId id="351" r:id="rId27"/>
    <p:sldId id="352" r:id="rId28"/>
    <p:sldId id="353" r:id="rId29"/>
    <p:sldId id="354" r:id="rId30"/>
    <p:sldId id="334" r:id="rId31"/>
    <p:sldId id="335" r:id="rId32"/>
    <p:sldId id="336" r:id="rId33"/>
    <p:sldId id="337" r:id="rId34"/>
    <p:sldId id="338" r:id="rId35"/>
    <p:sldId id="339" r:id="rId36"/>
    <p:sldId id="345" r:id="rId37"/>
    <p:sldId id="346" r:id="rId38"/>
    <p:sldId id="347" r:id="rId39"/>
    <p:sldId id="348" r:id="rId40"/>
    <p:sldId id="356" r:id="rId41"/>
    <p:sldId id="288" r:id="rId42"/>
    <p:sldId id="355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24757-2891-48E7-A9DA-6FB29F684CB5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4930-12DE-4CA9-B67C-EC4D3AC2B4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3835C-401B-4972-9728-E056370946FB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1BF4A-3898-45EE-97D1-C0FA251B09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92281-EA53-4905-8119-09F76F89EE10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F885-AC89-4E7A-B419-1573C8E504F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5DD05-96A8-4ED8-8EA8-775FB1412E6F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B8745-7F18-48FA-991C-52DEEBC1E1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F4F94-AD07-4A3D-8E26-85FD9879B68E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A4872-E628-4A09-AD90-DAA2E848CF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E6DBD-3BB8-492D-851C-A5702F9B306A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54F49-1B9F-4708-B62B-DC9E02117B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B779A-1CCA-4B7F-B0CD-8E03EB689B5B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8F1-C70D-42AC-B8AB-0C714D19C8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0A725-72FF-49F4-889D-7F3A845D9935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16F38-7579-4DE4-BC2D-B4DA272F9D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60E4-E38A-42BF-A8DE-87602FFC0CAB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96DA2-E5B6-48AC-B848-4C588E7C23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90C9A-E011-4677-A7FA-29744C18908E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EFFBF-DD01-4129-80D1-A8B93CDCB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5F3A4-6B2D-4478-81F3-641D4FAAE533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A9A8-E882-4A8E-9385-9B025C19E6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8D1D47-BD0D-4F5A-B1B8-F003C76BA41A}" type="datetimeFigureOut">
              <a:rPr lang="cs-CZ" smtClean="0"/>
              <a:pPr>
                <a:defRPr/>
              </a:pPr>
              <a:t>3.12.2016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0E4260-7C1B-44EA-8E5E-7921D78965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v=omdbgzuK2xU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raha_Veletr%C5%BEn%C3%AD_pal%C3%A1c_jih.jpg" TargetMode="External"/><Relationship Id="rId2" Type="http://schemas.openxmlformats.org/officeDocument/2006/relationships/hyperlink" Target="http://cs.wikipedia.org/wiki/Soubor:Juan_Gris_-_Portrait_of_Pablo_Picasso_-_Google_Art_Projec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780108"/>
          </a:xfrm>
        </p:spPr>
        <p:txBody>
          <a:bodyPr>
            <a:noAutofit/>
          </a:bodyPr>
          <a:lstStyle/>
          <a:p>
            <a:r>
              <a:rPr lang="cs-CZ" sz="8000" b="1" dirty="0" smtClean="0"/>
              <a:t>Kultura a věda mezi válkami</a:t>
            </a:r>
            <a:endParaRPr lang="cs-CZ" sz="8000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3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95" y="1412776"/>
            <a:ext cx="5071985" cy="52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580110" y="1988840"/>
            <a:ext cx="31683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Bohumil Kubišta: </a:t>
            </a:r>
            <a:r>
              <a:rPr lang="cs-CZ" sz="3200" b="1" dirty="0" smtClean="0"/>
              <a:t>Hypnotizér, vystaven </a:t>
            </a:r>
            <a:r>
              <a:rPr lang="cs-CZ" sz="3200" b="1" dirty="0"/>
              <a:t>v Galerii výtvarných umění v Ostravě</a:t>
            </a:r>
            <a:r>
              <a:rPr lang="cs-CZ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Surrealismus </a:t>
            </a:r>
          </a:p>
          <a:p>
            <a:pPr algn="ctr"/>
            <a:r>
              <a:rPr lang="cs-CZ" sz="4500" b="1" dirty="0" smtClean="0"/>
              <a:t>snaha zachytit to, co se odehrává v lidském podvědomí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2623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Sochařství </a:t>
            </a:r>
            <a:r>
              <a:rPr lang="cs-CZ" sz="4000" b="1" dirty="0" smtClean="0"/>
              <a:t>- dva proudy </a:t>
            </a:r>
          </a:p>
          <a:p>
            <a:pPr marL="0" indent="0" algn="ctr">
              <a:buNone/>
            </a:pPr>
            <a:r>
              <a:rPr lang="cs-CZ" sz="4500" b="1" dirty="0" smtClean="0"/>
              <a:t> </a:t>
            </a:r>
            <a:endParaRPr lang="cs-CZ" sz="4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796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Sochařství </a:t>
            </a:r>
            <a:r>
              <a:rPr lang="cs-CZ" sz="4000" b="1" dirty="0" smtClean="0"/>
              <a:t>- dva proudy </a:t>
            </a:r>
          </a:p>
          <a:p>
            <a:pPr marL="0" indent="0" algn="ctr">
              <a:buNone/>
            </a:pPr>
            <a:r>
              <a:rPr lang="cs-CZ" sz="4500" b="1" dirty="0" smtClean="0"/>
              <a:t> </a:t>
            </a:r>
            <a:r>
              <a:rPr lang="cs-CZ" sz="4800" b="1" dirty="0" smtClean="0"/>
              <a:t>1. tradiční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3302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Sochařství </a:t>
            </a:r>
            <a:r>
              <a:rPr lang="cs-CZ" sz="4000" b="1" dirty="0" smtClean="0"/>
              <a:t>- dva proudy </a:t>
            </a:r>
          </a:p>
          <a:p>
            <a:pPr marL="0" indent="0" algn="ctr">
              <a:buNone/>
            </a:pPr>
            <a:r>
              <a:rPr lang="cs-CZ" sz="4500" b="1" dirty="0" smtClean="0"/>
              <a:t> </a:t>
            </a:r>
            <a:r>
              <a:rPr lang="cs-CZ" sz="4800" b="1" dirty="0" smtClean="0"/>
              <a:t>1. tradiční</a:t>
            </a:r>
          </a:p>
          <a:p>
            <a:pPr marL="0" indent="0" algn="ctr">
              <a:buNone/>
            </a:pPr>
            <a:r>
              <a:rPr lang="cs-CZ" sz="4800" b="1" dirty="0" smtClean="0"/>
              <a:t> 2. avantgardní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65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Tradiční sochařství</a:t>
            </a:r>
          </a:p>
          <a:p>
            <a:pPr algn="ctr"/>
            <a:r>
              <a:rPr lang="cs-CZ" sz="4500" b="1" dirty="0" smtClean="0"/>
              <a:t> figurální tvorba </a:t>
            </a:r>
          </a:p>
          <a:p>
            <a:pPr marL="0" indent="0" algn="ctr">
              <a:buNone/>
            </a:pPr>
            <a:r>
              <a:rPr lang="cs-CZ" sz="4500" b="1" dirty="0" smtClean="0"/>
              <a:t>(klasické pomníky, busty)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65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Avantgardní sochařství</a:t>
            </a:r>
          </a:p>
          <a:p>
            <a:pPr algn="ctr"/>
            <a:endParaRPr lang="cs-CZ" sz="45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226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Avantgardní sochařství</a:t>
            </a:r>
          </a:p>
          <a:p>
            <a:pPr algn="ctr"/>
            <a:r>
              <a:rPr lang="cs-CZ" sz="4500" b="1" dirty="0" smtClean="0"/>
              <a:t> abstraktní tvorba </a:t>
            </a:r>
          </a:p>
          <a:p>
            <a:pPr marL="0" indent="0" algn="ctr">
              <a:buNone/>
            </a:pPr>
            <a:r>
              <a:rPr lang="cs-CZ" sz="4500" b="1" dirty="0" smtClean="0"/>
              <a:t>(stylizované zobrazení lidského těla)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826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Avantgardní sochařství</a:t>
            </a:r>
          </a:p>
          <a:p>
            <a:pPr algn="ctr"/>
            <a:r>
              <a:rPr lang="cs-CZ" sz="4500" b="1" dirty="0" smtClean="0"/>
              <a:t> abstraktní tvorba </a:t>
            </a:r>
          </a:p>
          <a:p>
            <a:pPr marL="0" indent="0" algn="ctr">
              <a:buNone/>
            </a:pPr>
            <a:r>
              <a:rPr lang="cs-CZ" sz="4500" b="1" dirty="0" smtClean="0"/>
              <a:t>(stylizované zobrazení lidského těla)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826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nové stavební materiály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0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Malířství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6333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nové stavební materiály </a:t>
            </a:r>
            <a:r>
              <a:rPr lang="cs-CZ" sz="4500" dirty="0" smtClean="0"/>
              <a:t>beton, železobeton, kov a sklo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826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nové stavební materiály </a:t>
            </a:r>
            <a:r>
              <a:rPr lang="cs-CZ" sz="4500" dirty="0" smtClean="0"/>
              <a:t>beton, železobeton, kov a sklo</a:t>
            </a:r>
          </a:p>
          <a:p>
            <a:pPr algn="ctr"/>
            <a:r>
              <a:rPr lang="cs-CZ" sz="4500" b="1" dirty="0" smtClean="0"/>
              <a:t>funkcionalismus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0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nové stavební materiály </a:t>
            </a:r>
            <a:r>
              <a:rPr lang="cs-CZ" sz="4500" dirty="0" smtClean="0"/>
              <a:t>beton, železobeton, kov a sklo</a:t>
            </a:r>
          </a:p>
          <a:p>
            <a:pPr algn="ctr"/>
            <a:r>
              <a:rPr lang="cs-CZ" sz="4500" b="1" dirty="0" smtClean="0"/>
              <a:t>funkcionalismus</a:t>
            </a:r>
          </a:p>
          <a:p>
            <a:pPr algn="ctr"/>
            <a:r>
              <a:rPr lang="cs-CZ" sz="4500" b="1" dirty="0" smtClean="0"/>
              <a:t>konstruktivismus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0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Funkcionalismus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0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Funkcionalismus</a:t>
            </a:r>
          </a:p>
          <a:p>
            <a:pPr marL="0" indent="0" algn="ctr">
              <a:buNone/>
            </a:pPr>
            <a:r>
              <a:rPr lang="cs-CZ" sz="4000" b="1" dirty="0" smtClean="0"/>
              <a:t>architektura se řídí určením budovy </a:t>
            </a:r>
            <a:r>
              <a:rPr lang="cs-CZ" sz="4000" dirty="0" smtClean="0"/>
              <a:t>(jakou </a:t>
            </a:r>
            <a:r>
              <a:rPr lang="cs-CZ" sz="4000" i="1" dirty="0" smtClean="0"/>
              <a:t>f u n k c i</a:t>
            </a:r>
            <a:r>
              <a:rPr lang="cs-CZ" sz="4000" dirty="0" smtClean="0"/>
              <a:t> bude stavba plnit)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297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Funkcionalismus</a:t>
            </a:r>
          </a:p>
          <a:p>
            <a:pPr marL="0" indent="0" algn="ctr">
              <a:buNone/>
            </a:pPr>
            <a:r>
              <a:rPr lang="cs-CZ" sz="4000" b="1" dirty="0" smtClean="0"/>
              <a:t>architektura se řídí určením budovy </a:t>
            </a:r>
            <a:r>
              <a:rPr lang="cs-CZ" sz="4000" dirty="0" smtClean="0"/>
              <a:t>(jakou </a:t>
            </a:r>
            <a:r>
              <a:rPr lang="cs-CZ" sz="4000" i="1" dirty="0" smtClean="0"/>
              <a:t>f u n k c i</a:t>
            </a:r>
            <a:r>
              <a:rPr lang="cs-CZ" sz="4000" dirty="0" smtClean="0"/>
              <a:t> bude stavba plnit)</a:t>
            </a:r>
          </a:p>
          <a:p>
            <a:pPr marL="0" indent="0" algn="ctr">
              <a:buNone/>
            </a:pPr>
            <a:r>
              <a:rPr lang="cs-CZ" sz="4000" dirty="0" smtClean="0"/>
              <a:t>stavba – </a:t>
            </a:r>
            <a:r>
              <a:rPr lang="cs-CZ" sz="4000" b="1" dirty="0" smtClean="0"/>
              <a:t>účelná a jednoduchá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297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6104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6845" y="112474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500" b="1" dirty="0"/>
              <a:t>Vila </a:t>
            </a:r>
            <a:r>
              <a:rPr lang="cs-CZ" sz="2500" b="1" dirty="0" err="1"/>
              <a:t>Tugendhat</a:t>
            </a:r>
            <a:r>
              <a:rPr lang="cs-CZ" sz="2500" b="1" dirty="0"/>
              <a:t> v </a:t>
            </a:r>
            <a:r>
              <a:rPr lang="cs-CZ" sz="2500" b="1" dirty="0" smtClean="0"/>
              <a:t>Brně z </a:t>
            </a:r>
            <a:r>
              <a:rPr lang="cs-CZ" sz="2500" b="1" dirty="0"/>
              <a:t>konce 20. let 20. </a:t>
            </a:r>
            <a:r>
              <a:rPr lang="cs-CZ" sz="2500" b="1" dirty="0" smtClean="0"/>
              <a:t>století. Památka UNESCO</a:t>
            </a: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xmlns="" val="14931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9070"/>
            <a:ext cx="7122368" cy="45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15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Brněnské výstaviště v Brně-Pisárkách, pavilon A z roku 1928</a:t>
            </a:r>
          </a:p>
        </p:txBody>
      </p:sp>
    </p:spTree>
    <p:extLst>
      <p:ext uri="{BB962C8B-B14F-4D97-AF65-F5344CB8AC3E}">
        <p14:creationId xmlns:p14="http://schemas.microsoft.com/office/powerpoint/2010/main" xmlns="" val="23567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498298" cy="48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092280" y="1818893"/>
            <a:ext cx="18722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/>
              <a:t>Baťův mrakodrap z roku 1938 od Vladimíra </a:t>
            </a:r>
            <a:r>
              <a:rPr lang="cs-CZ" sz="2200" b="1" dirty="0" err="1"/>
              <a:t>Karfíka</a:t>
            </a:r>
            <a:r>
              <a:rPr lang="cs-CZ" sz="2200" b="1" dirty="0"/>
              <a:t> ve Zlíně, svojí výškou </a:t>
            </a:r>
            <a:r>
              <a:rPr lang="cs-CZ" sz="2200" b="1" dirty="0" smtClean="0"/>
              <a:t>77,5m </a:t>
            </a:r>
            <a:r>
              <a:rPr lang="cs-CZ" sz="2200" b="1" dirty="0"/>
              <a:t>byl svého času druhou největší budovou v Evropě</a:t>
            </a:r>
          </a:p>
        </p:txBody>
      </p:sp>
    </p:spTree>
    <p:extLst>
      <p:ext uri="{BB962C8B-B14F-4D97-AF65-F5344CB8AC3E}">
        <p14:creationId xmlns:p14="http://schemas.microsoft.com/office/powerpoint/2010/main" xmlns="" val="1481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984776" cy="48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236296" y="3284984"/>
            <a:ext cx="1728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Veletržní palác z roku 1928 Josefa Fuchse a Oldřicha Tyla v Praze-Holešovicích</a:t>
            </a:r>
          </a:p>
        </p:txBody>
      </p:sp>
    </p:spTree>
    <p:extLst>
      <p:ext uri="{BB962C8B-B14F-4D97-AF65-F5344CB8AC3E}">
        <p14:creationId xmlns:p14="http://schemas.microsoft.com/office/powerpoint/2010/main" xmlns="" val="14952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Malířství </a:t>
            </a:r>
          </a:p>
          <a:p>
            <a:pPr algn="ctr">
              <a:buFont typeface="Wingdings" pitchFamily="2" charset="2"/>
              <a:buChar char="q"/>
            </a:pPr>
            <a:r>
              <a:rPr lang="cs-CZ" sz="5500" b="1" dirty="0" smtClean="0"/>
              <a:t>Kubismus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67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Konstruktivismus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297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cs-CZ" sz="4500" b="1" dirty="0" smtClean="0"/>
              <a:t>Konstruktivismus</a:t>
            </a:r>
          </a:p>
          <a:p>
            <a:pPr marL="0" indent="0" algn="ctr">
              <a:buNone/>
            </a:pPr>
            <a:r>
              <a:rPr lang="cs-CZ" sz="4500" dirty="0" smtClean="0"/>
              <a:t>architektura se řídí předpokladem, že co je </a:t>
            </a:r>
            <a:r>
              <a:rPr lang="cs-CZ" sz="4500" b="1" dirty="0" smtClean="0"/>
              <a:t>užitečné</a:t>
            </a:r>
            <a:r>
              <a:rPr lang="cs-CZ" sz="4500" dirty="0" smtClean="0"/>
              <a:t>, může být i </a:t>
            </a:r>
            <a:r>
              <a:rPr lang="cs-CZ" sz="4500" b="1" dirty="0" smtClean="0"/>
              <a:t>estetické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83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500" b="1" dirty="0" smtClean="0">
                <a:solidFill>
                  <a:srgbClr val="FF0000"/>
                </a:solidFill>
              </a:rPr>
              <a:t>Kubistická architektura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483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500" b="1" dirty="0" smtClean="0">
                <a:solidFill>
                  <a:srgbClr val="FF0000"/>
                </a:solidFill>
              </a:rPr>
              <a:t>Kubistická architektura</a:t>
            </a:r>
          </a:p>
          <a:p>
            <a:pPr algn="ctr"/>
            <a:r>
              <a:rPr lang="cs-CZ" sz="4000" b="1" dirty="0" smtClean="0"/>
              <a:t>vznik pouze v Čechách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924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500" b="1" dirty="0" smtClean="0">
                <a:solidFill>
                  <a:srgbClr val="FF0000"/>
                </a:solidFill>
              </a:rPr>
              <a:t>Kubistická architektura</a:t>
            </a:r>
          </a:p>
          <a:p>
            <a:pPr algn="ctr"/>
            <a:r>
              <a:rPr lang="cs-CZ" sz="4000" b="1" dirty="0" smtClean="0"/>
              <a:t>vznik pouze v Čechách</a:t>
            </a:r>
          </a:p>
          <a:p>
            <a:pPr algn="ctr"/>
            <a:r>
              <a:rPr lang="cs-CZ" sz="4000" b="1" dirty="0" smtClean="0"/>
              <a:t>plastická geometrická výzdoba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924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500" b="1" dirty="0" smtClean="0">
                <a:solidFill>
                  <a:srgbClr val="FF0000"/>
                </a:solidFill>
              </a:rPr>
              <a:t>Kubistická architektura</a:t>
            </a:r>
          </a:p>
          <a:p>
            <a:pPr algn="ctr"/>
            <a:r>
              <a:rPr lang="cs-CZ" sz="4000" b="1" dirty="0" smtClean="0"/>
              <a:t>vznik pouze v Čechách</a:t>
            </a:r>
          </a:p>
          <a:p>
            <a:pPr algn="ctr"/>
            <a:r>
              <a:rPr lang="cs-CZ" sz="4000" b="1" dirty="0" smtClean="0"/>
              <a:t>plastická geometrická výzdoba</a:t>
            </a:r>
          </a:p>
          <a:p>
            <a:pPr algn="ctr"/>
            <a:r>
              <a:rPr lang="cs-CZ" sz="4000" b="1" dirty="0" smtClean="0"/>
              <a:t>rodinné vily, činžovní domy, budovy banky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architektura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924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tb\Desktop\kubismus\405PX-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0292"/>
            <a:ext cx="3744416" cy="5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tb\Desktop\kubismus\412px-Cubist_house_prag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8032"/>
            <a:ext cx="3271936" cy="4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81" y="922720"/>
            <a:ext cx="2307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Kubistický dům na rohu Přemyslovy a Neklanovy ulice v Praze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148064" y="1522884"/>
            <a:ext cx="3777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Vila stavitele Bedřicha Kovařovice od Josefa Chochola v Libušině ulici v Praze na Vyšehradě, uliční průčelí</a:t>
            </a:r>
          </a:p>
        </p:txBody>
      </p:sp>
    </p:spTree>
    <p:extLst>
      <p:ext uri="{BB962C8B-B14F-4D97-AF65-F5344CB8AC3E}">
        <p14:creationId xmlns:p14="http://schemas.microsoft.com/office/powerpoint/2010/main" xmlns="" val="982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tb\Desktop\kubismus\Učitelské_domy_-_ul._Elišky_Krásnohorské_v_Pra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Učitelské domy v Praze, architekt Otakar Novotný</a:t>
            </a:r>
          </a:p>
        </p:txBody>
      </p:sp>
    </p:spTree>
    <p:extLst>
      <p:ext uri="{BB962C8B-B14F-4D97-AF65-F5344CB8AC3E}">
        <p14:creationId xmlns:p14="http://schemas.microsoft.com/office/powerpoint/2010/main" xmlns="" val="23726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96" y="1641282"/>
            <a:ext cx="7272808" cy="48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8078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Vila stavitele Bedřicha Kovařovice v Praze pod Vyšehradem od Josefa Chochola, zahradní průčelí</a:t>
            </a:r>
          </a:p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8702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4944"/>
            <a:ext cx="6625574" cy="497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10179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Dům U Černé Matky Boží v Praze na Starém Městě</a:t>
            </a:r>
          </a:p>
        </p:txBody>
      </p:sp>
    </p:spTree>
    <p:extLst>
      <p:ext uri="{BB962C8B-B14F-4D97-AF65-F5344CB8AC3E}">
        <p14:creationId xmlns:p14="http://schemas.microsoft.com/office/powerpoint/2010/main" xmlns="" val="22094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Malířství </a:t>
            </a:r>
          </a:p>
          <a:p>
            <a:pPr algn="ctr">
              <a:buFont typeface="Wingdings" pitchFamily="2" charset="2"/>
              <a:buChar char="q"/>
            </a:pPr>
            <a:r>
              <a:rPr lang="cs-CZ" sz="5500" b="1" dirty="0" smtClean="0"/>
              <a:t>Kubismus</a:t>
            </a:r>
          </a:p>
          <a:p>
            <a:pPr algn="ctr">
              <a:buFont typeface="Wingdings" pitchFamily="2" charset="2"/>
              <a:buChar char="q"/>
            </a:pPr>
            <a:r>
              <a:rPr lang="cs-CZ" sz="5500" b="1" dirty="0" smtClean="0"/>
              <a:t>Surrealismus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67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Dějiny udatného českého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národa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- Kultura v meziválečném Československu - Dějiny udatného českého národa - </a:t>
            </a:r>
            <a:r>
              <a:rPr lang="cs-CZ" dirty="0" err="1" smtClean="0">
                <a:hlinkClick r:id="rId2"/>
              </a:rPr>
              <a:t>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99357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915662"/>
              </p:ext>
            </p:extLst>
          </p:nvPr>
        </p:nvGraphicFramePr>
        <p:xfrm>
          <a:off x="683568" y="3233738"/>
          <a:ext cx="8136904" cy="3360606"/>
        </p:xfrm>
        <a:graphic>
          <a:graphicData uri="http://schemas.openxmlformats.org/drawingml/2006/table">
            <a:tbl>
              <a:tblPr firstRow="1" firstCol="1" bandRow="1"/>
              <a:tblGrid>
                <a:gridCol w="1527069"/>
                <a:gridCol w="145186"/>
                <a:gridCol w="6464649"/>
              </a:tblGrid>
              <a:tr h="483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Použití zdroje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VÁLKOVÁ, Veronika. </a:t>
                      </a:r>
                      <a:r>
                        <a:rPr lang="cs-CZ" sz="1100" i="1" dirty="0" smtClean="0">
                          <a:effectLst/>
                        </a:rPr>
                        <a:t>Dějepis 9, nejnovější dějiny pro základní školy</a:t>
                      </a:r>
                      <a:r>
                        <a:rPr lang="cs-CZ" sz="1100" dirty="0" smtClean="0">
                          <a:effectLst/>
                        </a:rPr>
                        <a:t>. Praha: SPN - pedagogické nakladatelství, 2009, ISBN 978-80-7235-428-3. </a:t>
                      </a:r>
                      <a:endPara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Citace: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http://cs.wikipedia.org/wiki/Soubor:Juan_Gris_004.jpg </a:t>
                      </a:r>
                      <a:endParaRPr lang="pt-BR" sz="1100" dirty="0" smtClean="0">
                        <a:effectLst/>
                      </a:endParaRPr>
                    </a:p>
                    <a:p>
                      <a:r>
                        <a:rPr lang="pt-BR" sz="1100" dirty="0" smtClean="0">
                          <a:effectLst/>
                        </a:rPr>
                        <a:t>HAUNEROVÁ, Eva. </a:t>
                      </a:r>
                      <a:r>
                        <a:rPr lang="pt-BR" sz="1100" i="1" dirty="0" smtClean="0">
                          <a:effectLst/>
                        </a:rPr>
                        <a:t>Wikipedia.cz</a:t>
                      </a:r>
                      <a:r>
                        <a:rPr lang="pt-BR" sz="1100" dirty="0" smtClean="0">
                          <a:effectLst/>
                        </a:rPr>
                        <a:t> [online]. [cit. 22.5.2013]. Dostupný na WWW: http://cs.wikipedia.org/wiki/Soubor:U%C4%8Ditelsk%C3%A9_domy_-_ul._Eli%C5%A1ky_Kr%C3%A1snohorsk%C3%A9_v_Praze.jpg </a:t>
                      </a:r>
                      <a:endParaRPr lang="cs-CZ" sz="1100" dirty="0" smtClean="0">
                        <a:effectLst/>
                      </a:endParaRPr>
                    </a:p>
                    <a:p>
                      <a:r>
                        <a:rPr lang="cs-CZ" sz="1100" dirty="0" smtClean="0">
                          <a:effectLst/>
                        </a:rPr>
                        <a:t>VITVIT.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http://cs.wikipedia.org/wiki/Soubor:D%C5%AFm_U_%C4%8Dern%C3%A9_Matky_Bo%C5%BE%C3%AD_03.JPG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BAŤHA, Matěj.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http://cs.wikipedia.org/wiki/Soubor:Praha,_Vy%C5%A1ehrad_-_P%C5%99emyslova,_Neklanova_494.jpg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SLAWOJAR.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http://cs.wikipedia.org/wiki/Soubor:Cubist_house_prague.jpg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ŠEVELA, Pavel.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http://cs.wikipedia.org/wiki/Soubor:BVV_Pavilon_A.JPG 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Anotace: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9218" name="Obrázek 0" descr="Popis: logo 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7920881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4" y="2158008"/>
            <a:ext cx="21526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8425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59" y="1556792"/>
            <a:ext cx="792088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Tento materi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byl vytvořen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mci projektu EU pen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Operačn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programu Vzděl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 konkurenceschopnost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8425" y="476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0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6323815"/>
              </p:ext>
            </p:extLst>
          </p:nvPr>
        </p:nvGraphicFramePr>
        <p:xfrm>
          <a:off x="683568" y="3233738"/>
          <a:ext cx="8136904" cy="3310314"/>
        </p:xfrm>
        <a:graphic>
          <a:graphicData uri="http://schemas.openxmlformats.org/drawingml/2006/table">
            <a:tbl>
              <a:tblPr firstRow="1" firstCol="1" bandRow="1"/>
              <a:tblGrid>
                <a:gridCol w="1527069"/>
                <a:gridCol w="145186"/>
                <a:gridCol w="6464649"/>
              </a:tblGrid>
              <a:tr h="483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Použití zdroje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Citace: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</a:rPr>
                        <a:t>AKTRON.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SLAWOJAR. Wikipedia.cz [online]. [cit. 22.5.2013]. Dostupný na WWW: http://cs.wikipedia.org/wiki/Soubor:Cubist_house_prague.jpg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</a:t>
                      </a:r>
                      <a:r>
                        <a:rPr lang="cs-CZ" sz="1100" dirty="0" smtClean="0">
                          <a:effectLst/>
                          <a:hlinkClick r:id="rId2"/>
                        </a:rPr>
                        <a:t>http://cs.wikipedia.org/wiki/Soubor:Juan_Gris_-_Portrait_of_Pablo_Picasso_-_Google_Art_Project</a:t>
                      </a:r>
                      <a:endParaRPr lang="cs-CZ" sz="1100" dirty="0" smtClean="0">
                        <a:effectLst/>
                      </a:endParaRPr>
                    </a:p>
                    <a:p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http://cs.wikipedia.org/wiki/Soubor:Bohumil_kubista_Hypnotiser.jpg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FIŠER, Daniel.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http://cs.wikipedia.org/wiki/Soubor:Villa_Tugendhat-20070429.jpeg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HUGO.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http://cs.wikipedia.org/wiki/Soubor:Zlin-21Budova.JPG </a:t>
                      </a:r>
                    </a:p>
                    <a:p>
                      <a:r>
                        <a:rPr lang="cs-CZ" sz="1100" dirty="0" smtClean="0">
                          <a:effectLst/>
                        </a:rPr>
                        <a:t>PACKA.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</a:t>
                      </a:r>
                      <a:r>
                        <a:rPr lang="cs-CZ" sz="1100" dirty="0" smtClean="0">
                          <a:effectLst/>
                          <a:hlinkClick r:id="rId3"/>
                        </a:rPr>
                        <a:t>http://cs.wikipedia.org/wiki/Soubor:Praha_Veletr%C5%BEn%C3%AD_pal%C3%A1c_jih.jpg</a:t>
                      </a:r>
                      <a:endParaRPr lang="cs-CZ" sz="1100" dirty="0" smtClean="0">
                        <a:effectLst/>
                      </a:endParaRPr>
                    </a:p>
                    <a:p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Youtube.com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https://www.youtube.com/watch?feature=player_detailpage&amp;v=omdbgzuK2xU 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Anotace: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9218" name="Obrázek 0" descr="Popis: logo 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7920881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obrázek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4" y="2158008"/>
            <a:ext cx="21526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8425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59" y="1556792"/>
            <a:ext cx="792088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Tento materi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byl vytvořen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mci projektu EU pen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Operačn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programu Vzděl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 konkurenceschopnost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8425" y="476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Kubismus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576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Kubismus </a:t>
            </a:r>
          </a:p>
          <a:p>
            <a:pPr algn="ctr"/>
            <a:r>
              <a:rPr lang="cs-CZ" sz="4500" b="1" dirty="0" smtClean="0"/>
              <a:t>geometrické tvary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2623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500" b="1" dirty="0" smtClean="0"/>
              <a:t>Kubismus </a:t>
            </a:r>
          </a:p>
          <a:p>
            <a:pPr algn="ctr"/>
            <a:r>
              <a:rPr lang="cs-CZ" sz="4500" b="1" dirty="0" smtClean="0"/>
              <a:t>geometrické tvary</a:t>
            </a:r>
          </a:p>
          <a:p>
            <a:pPr algn="ctr"/>
            <a:r>
              <a:rPr lang="cs-CZ" sz="4500" b="1" dirty="0" smtClean="0"/>
              <a:t>objektivní zobrazení skutečnosti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Kultura a věda mezi válkami  výtvarné umění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22623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tb\Desktop\kubismus\Juan_Gris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92" y="1275537"/>
            <a:ext cx="4320480" cy="510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148064" y="2636912"/>
            <a:ext cx="3419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000" b="1" dirty="0"/>
              <a:t>malíř Juan </a:t>
            </a:r>
            <a:r>
              <a:rPr lang="cs-CZ" sz="7000" b="1" dirty="0" err="1"/>
              <a:t>Gris</a:t>
            </a:r>
            <a:endParaRPr lang="cs-CZ" sz="7000" b="1" dirty="0"/>
          </a:p>
        </p:txBody>
      </p:sp>
    </p:spTree>
    <p:extLst>
      <p:ext uri="{BB962C8B-B14F-4D97-AF65-F5344CB8AC3E}">
        <p14:creationId xmlns:p14="http://schemas.microsoft.com/office/powerpoint/2010/main" xmlns="" val="19111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48064" y="2636912"/>
            <a:ext cx="34198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500" b="1" dirty="0"/>
              <a:t>malíř Juan </a:t>
            </a:r>
            <a:r>
              <a:rPr lang="cs-CZ" sz="4500" b="1" dirty="0" err="1" smtClean="0"/>
              <a:t>Gris</a:t>
            </a:r>
            <a:r>
              <a:rPr lang="cs-CZ" sz="4500" b="1" dirty="0" smtClean="0"/>
              <a:t> – portrét Pabla Picassa</a:t>
            </a:r>
            <a:endParaRPr lang="cs-CZ" sz="45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248473" cy="54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82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1093</TotalTime>
  <Words>851</Words>
  <Application>Microsoft Office PowerPoint</Application>
  <PresentationFormat>Předvádění na obrazovce (4:3)</PresentationFormat>
  <Paragraphs>132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Vlnění</vt:lpstr>
      <vt:lpstr>Kultura a věda mezi válkami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Snímek 8</vt:lpstr>
      <vt:lpstr>Snímek 9</vt:lpstr>
      <vt:lpstr>Snímek 10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výtvarné umění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Snímek 26</vt:lpstr>
      <vt:lpstr>Snímek 27</vt:lpstr>
      <vt:lpstr>Snímek 28</vt:lpstr>
      <vt:lpstr>Snímek 29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Kultura a věda mezi válkami  architektura</vt:lpstr>
      <vt:lpstr>Snímek 36</vt:lpstr>
      <vt:lpstr>Snímek 37</vt:lpstr>
      <vt:lpstr>Snímek 38</vt:lpstr>
      <vt:lpstr>Snímek 39</vt:lpstr>
      <vt:lpstr>Dějiny udatného českého  národa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medkova</dc:creator>
  <cp:lastModifiedBy>Mathyas</cp:lastModifiedBy>
  <cp:revision>61</cp:revision>
  <dcterms:created xsi:type="dcterms:W3CDTF">2011-10-13T09:54:56Z</dcterms:created>
  <dcterms:modified xsi:type="dcterms:W3CDTF">2016-12-03T13:23:58Z</dcterms:modified>
</cp:coreProperties>
</file>