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9" r:id="rId2"/>
    <p:sldId id="337" r:id="rId3"/>
    <p:sldId id="290" r:id="rId4"/>
    <p:sldId id="328" r:id="rId5"/>
    <p:sldId id="327" r:id="rId6"/>
    <p:sldId id="306" r:id="rId7"/>
    <p:sldId id="308" r:id="rId8"/>
    <p:sldId id="329" r:id="rId9"/>
    <p:sldId id="307" r:id="rId10"/>
    <p:sldId id="309" r:id="rId11"/>
    <p:sldId id="310" r:id="rId12"/>
    <p:sldId id="311" r:id="rId13"/>
    <p:sldId id="312" r:id="rId14"/>
    <p:sldId id="330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3" r:id="rId25"/>
    <p:sldId id="324" r:id="rId26"/>
    <p:sldId id="331" r:id="rId27"/>
    <p:sldId id="325" r:id="rId28"/>
    <p:sldId id="326" r:id="rId29"/>
    <p:sldId id="332" r:id="rId30"/>
    <p:sldId id="288" r:id="rId31"/>
    <p:sldId id="335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24757-2891-48E7-A9DA-6FB29F684CB5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4930-12DE-4CA9-B67C-EC4D3AC2B4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3835C-401B-4972-9728-E056370946FB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BF4A-3898-45EE-97D1-C0FA251B09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92281-EA53-4905-8119-09F76F89EE10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F885-AC89-4E7A-B419-1573C8E504F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5DD05-96A8-4ED8-8EA8-775FB1412E6F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B8745-7F18-48FA-991C-52DEEBC1E1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F4F94-AD07-4A3D-8E26-85FD9879B68E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A4872-E628-4A09-AD90-DAA2E848CF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E6DBD-3BB8-492D-851C-A5702F9B306A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54F49-1B9F-4708-B62B-DC9E02117B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779A-1CCA-4B7F-B0CD-8E03EB689B5B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8F1-C70D-42AC-B8AB-0C714D19C8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0A725-72FF-49F4-889D-7F3A845D9935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16F38-7579-4DE4-BC2D-B4DA272F9D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60E4-E38A-42BF-A8DE-87602FFC0CAB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96DA2-E5B6-48AC-B848-4C588E7C23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90C9A-E011-4677-A7FA-29744C18908E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FFBF-DD01-4129-80D1-A8B93CDCB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5F3A4-6B2D-4478-81F3-641D4FAAE533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A9A8-E882-4A8E-9385-9B025C19E6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8D1D47-BD0D-4F5A-B1B8-F003C76BA41A}" type="datetimeFigureOut">
              <a:rPr lang="cs-CZ" smtClean="0"/>
              <a:pPr>
                <a:defRPr/>
              </a:pPr>
              <a:t>2.1.2017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0E4260-7C1B-44EA-8E5E-7921D78965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g4w0tSuRD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5/55/Bundesarchiv_Bild_183-58507-003,_Besetzung_des_Sudetenlands,_Grenzpfah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67944" y="2564904"/>
            <a:ext cx="4896544" cy="1780108"/>
          </a:xfrm>
        </p:spPr>
        <p:txBody>
          <a:bodyPr>
            <a:noAutofit/>
          </a:bodyPr>
          <a:lstStyle/>
          <a:p>
            <a:r>
              <a:rPr lang="cs-CZ" sz="75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Druhá republika</a:t>
            </a:r>
            <a:endParaRPr lang="cs-CZ" sz="75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7159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2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561259"/>
          </a:xfrm>
        </p:spPr>
        <p:txBody>
          <a:bodyPr>
            <a:noAutofit/>
          </a:bodyPr>
          <a:lstStyle/>
          <a:p>
            <a:r>
              <a:rPr lang="cs-CZ" sz="3500" b="1" dirty="0" smtClean="0"/>
              <a:t>na zabraném území musí zůstat:</a:t>
            </a:r>
          </a:p>
          <a:p>
            <a:pPr>
              <a:buFont typeface="Wingdings" pitchFamily="2" charset="2"/>
              <a:buChar char="Ø"/>
            </a:pPr>
            <a:r>
              <a:rPr lang="cs-CZ" sz="4500" b="1" dirty="0" smtClean="0"/>
              <a:t>	v</a:t>
            </a:r>
            <a:r>
              <a:rPr lang="cs-CZ" sz="4000" b="1" dirty="0" smtClean="0"/>
              <a:t>ojenská technika</a:t>
            </a:r>
          </a:p>
          <a:p>
            <a:pPr>
              <a:buFont typeface="Wingdings" pitchFamily="2" charset="2"/>
              <a:buChar char="Ø"/>
            </a:pPr>
            <a:endParaRPr lang="cs-CZ" sz="4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82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561259"/>
          </a:xfrm>
        </p:spPr>
        <p:txBody>
          <a:bodyPr>
            <a:noAutofit/>
          </a:bodyPr>
          <a:lstStyle/>
          <a:p>
            <a:r>
              <a:rPr lang="cs-CZ" sz="3500" b="1" dirty="0" smtClean="0"/>
              <a:t>na zabraném území musí zůstat:</a:t>
            </a:r>
          </a:p>
          <a:p>
            <a:pPr>
              <a:buFont typeface="Wingdings" pitchFamily="2" charset="2"/>
              <a:buChar char="Ø"/>
            </a:pPr>
            <a:r>
              <a:rPr lang="cs-CZ" sz="4500" b="1" dirty="0" smtClean="0"/>
              <a:t>	v</a:t>
            </a:r>
            <a:r>
              <a:rPr lang="cs-CZ" sz="4000" b="1" dirty="0" smtClean="0"/>
              <a:t>ojenská technika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vybavení letišť a továren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82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561259"/>
          </a:xfrm>
        </p:spPr>
        <p:txBody>
          <a:bodyPr>
            <a:noAutofit/>
          </a:bodyPr>
          <a:lstStyle/>
          <a:p>
            <a:r>
              <a:rPr lang="cs-CZ" sz="3500" b="1" dirty="0" smtClean="0"/>
              <a:t>na zabraném území musí zůstat:</a:t>
            </a:r>
          </a:p>
          <a:p>
            <a:pPr>
              <a:buFont typeface="Wingdings" pitchFamily="2" charset="2"/>
              <a:buChar char="Ø"/>
            </a:pPr>
            <a:r>
              <a:rPr lang="cs-CZ" sz="4500" b="1" dirty="0" smtClean="0"/>
              <a:t>	v</a:t>
            </a:r>
            <a:r>
              <a:rPr lang="cs-CZ" sz="4000" b="1" dirty="0" smtClean="0"/>
              <a:t>ojenská technika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vybavení letišť a továren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lokomotivy a vagony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82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561259"/>
          </a:xfrm>
        </p:spPr>
        <p:txBody>
          <a:bodyPr>
            <a:noAutofit/>
          </a:bodyPr>
          <a:lstStyle/>
          <a:p>
            <a:r>
              <a:rPr lang="cs-CZ" sz="3500" b="1" dirty="0" smtClean="0"/>
              <a:t>na zabraném území musí zůstat:</a:t>
            </a:r>
          </a:p>
          <a:p>
            <a:pPr>
              <a:buFont typeface="Wingdings" pitchFamily="2" charset="2"/>
              <a:buChar char="Ø"/>
            </a:pPr>
            <a:r>
              <a:rPr lang="cs-CZ" sz="4500" b="1" dirty="0" smtClean="0"/>
              <a:t>	v</a:t>
            </a:r>
            <a:r>
              <a:rPr lang="cs-CZ" sz="4000" b="1" dirty="0" smtClean="0"/>
              <a:t>ojenská technika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vybavení letišť a továren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lokomotivy a vagony</a:t>
            </a:r>
          </a:p>
          <a:p>
            <a:pPr>
              <a:buFont typeface="Wingdings" pitchFamily="2" charset="2"/>
              <a:buChar char="Ø"/>
            </a:pPr>
            <a:r>
              <a:rPr lang="cs-CZ" sz="4000" b="1" dirty="0" smtClean="0"/>
              <a:t>	dobytek, suroviny a zásoby 	potravin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82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Wehrmacht zabírá české pohraničí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34536" cy="52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8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4200" b="1" dirty="0" smtClean="0"/>
              <a:t>zabrané území – platnost norimberských rasových zákonů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82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4200" b="1" dirty="0" smtClean="0"/>
              <a:t>zabrané území – platnost norimberských rasových zákonů</a:t>
            </a:r>
          </a:p>
          <a:p>
            <a:pPr algn="ctr"/>
            <a:r>
              <a:rPr lang="cs-CZ" sz="4200" b="1" dirty="0" smtClean="0"/>
              <a:t>při zabírání Hitler nerespektoval národnostní složení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1244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18252" y="2780928"/>
            <a:ext cx="4968551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/>
              <a:t>útěk českého a židovského obyvatelstva ze zabíraného pohraničí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41" y="2276872"/>
            <a:ext cx="34635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4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/>
              <a:t>územní nároky Polska a Maďarska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územní nároky Polska a </a:t>
            </a:r>
            <a:r>
              <a:rPr lang="cs-CZ" b="1" dirty="0" smtClean="0"/>
              <a:t>Maďarska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57962"/>
            <a:ext cx="8640961" cy="490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/>
              <a:t>útěk českého a židovského obyvatelstva ze zabíraného pohraničí</a:t>
            </a:r>
          </a:p>
          <a:p>
            <a:pPr algn="ctr"/>
            <a:r>
              <a:rPr lang="cs-CZ" sz="3800" b="1" dirty="0" smtClean="0"/>
              <a:t>územní nároky Polska a Maďarska</a:t>
            </a:r>
          </a:p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ztráta 30% území, 40% průmyslu a 33% obyvatelstva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17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Dějiny </a:t>
            </a:r>
            <a:r>
              <a:rPr lang="cs-CZ" dirty="0"/>
              <a:t>udatného</a:t>
            </a:r>
            <a:br>
              <a:rPr lang="cs-CZ" dirty="0"/>
            </a:br>
            <a:r>
              <a:rPr lang="cs-CZ" dirty="0" smtClean="0"/>
              <a:t>českého národa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47320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Mnichov - Dějiny udatného českého národa - </a:t>
            </a:r>
            <a:r>
              <a:rPr lang="cs-CZ" dirty="0" err="1" smtClean="0">
                <a:hlinkClick r:id="rId2"/>
              </a:rPr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89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5. 10. 1938 </a:t>
            </a:r>
            <a:r>
              <a:rPr lang="cs-CZ" sz="3800" b="1" dirty="0" smtClean="0"/>
              <a:t>abdikace prezidenta Beneše (emigrace do VB)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politické a ústavní změny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17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5. 10. 1938 </a:t>
            </a:r>
            <a:r>
              <a:rPr lang="cs-CZ" sz="3800" b="1" dirty="0" smtClean="0"/>
              <a:t>abdikace prezidenta Beneše (emigrace do VB)</a:t>
            </a:r>
          </a:p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6. 10. 1938 </a:t>
            </a:r>
            <a:r>
              <a:rPr lang="cs-CZ" sz="3800" b="1" dirty="0" smtClean="0"/>
              <a:t>vyhlášení slovenské autonomie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politické a ústavní změny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0325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5. 10. 1938 </a:t>
            </a:r>
            <a:r>
              <a:rPr lang="cs-CZ" sz="3800" b="1" dirty="0" smtClean="0"/>
              <a:t>abdikace prezidenta Beneše (emigrace do VB)</a:t>
            </a:r>
          </a:p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6. 10. 1938 </a:t>
            </a:r>
            <a:r>
              <a:rPr lang="cs-CZ" sz="3800" b="1" dirty="0" smtClean="0"/>
              <a:t>vyhlášení slovenské autonomie</a:t>
            </a:r>
          </a:p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30. 10. 1938</a:t>
            </a:r>
            <a:r>
              <a:rPr lang="cs-CZ" sz="3800" b="1" dirty="0" smtClean="0"/>
              <a:t> nový prezident </a:t>
            </a:r>
            <a:r>
              <a:rPr lang="cs-CZ" sz="3800" b="1" dirty="0" smtClean="0">
                <a:solidFill>
                  <a:srgbClr val="FF0000"/>
                </a:solidFill>
              </a:rPr>
              <a:t>Emil Hácha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politické a ústavní změny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0325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14. 3. 1939 – </a:t>
            </a:r>
            <a:r>
              <a:rPr lang="cs-CZ" sz="3800" b="1" dirty="0" smtClean="0">
                <a:solidFill>
                  <a:srgbClr val="002060"/>
                </a:solidFill>
              </a:rPr>
              <a:t>vyhlášení samostatného slovenského státu (prezident Jozef Tiso)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rozbití Československa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8408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 smtClean="0">
                <a:solidFill>
                  <a:srgbClr val="FF0000"/>
                </a:solidFill>
              </a:rPr>
              <a:t>14. 3. 1939 – </a:t>
            </a:r>
            <a:r>
              <a:rPr lang="cs-CZ" sz="3800" b="1" dirty="0" smtClean="0">
                <a:solidFill>
                  <a:srgbClr val="002060"/>
                </a:solidFill>
              </a:rPr>
              <a:t>vyhlášení samostatného slovenského státu (prezident Jozef Tiso)</a:t>
            </a:r>
          </a:p>
          <a:p>
            <a:pPr algn="ctr"/>
            <a:r>
              <a:rPr lang="cs-CZ" sz="3800" b="1" dirty="0" smtClean="0">
                <a:solidFill>
                  <a:srgbClr val="002060"/>
                </a:solidFill>
              </a:rPr>
              <a:t>obsazení Podkarpatské Rusi maďarskou armádou</a:t>
            </a:r>
            <a:endParaRPr lang="cs-CZ" sz="3800" b="1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rozbití Československa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76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 smtClean="0">
                <a:solidFill>
                  <a:srgbClr val="002060"/>
                </a:solidFill>
              </a:rPr>
              <a:t>Hácha donucen Hitlerem podepsat souhlas s okupací Československa německou armádou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rozbití Československa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76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8136904" cy="49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91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Berlín 14.-15. březen </a:t>
            </a:r>
            <a:r>
              <a:rPr lang="cs-CZ" b="1" dirty="0" smtClean="0"/>
              <a:t>1939 </a:t>
            </a:r>
          </a:p>
          <a:p>
            <a:pPr algn="ctr"/>
            <a:r>
              <a:rPr lang="cs-CZ" b="1" dirty="0" smtClean="0"/>
              <a:t>jednání </a:t>
            </a:r>
            <a:r>
              <a:rPr lang="cs-CZ" b="1" dirty="0"/>
              <a:t>E. Háchy s A. Hitlerem</a:t>
            </a:r>
          </a:p>
        </p:txBody>
      </p:sp>
    </p:spTree>
    <p:extLst>
      <p:ext uri="{BB962C8B-B14F-4D97-AF65-F5344CB8AC3E}">
        <p14:creationId xmlns:p14="http://schemas.microsoft.com/office/powerpoint/2010/main" xmlns="" val="42433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15. 3. 1939</a:t>
            </a:r>
            <a:r>
              <a:rPr lang="cs-CZ" sz="5000" b="1" dirty="0" smtClean="0">
                <a:solidFill>
                  <a:srgbClr val="002060"/>
                </a:solidFill>
              </a:rPr>
              <a:t> překročení hranic něm. armádou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rozbití Československa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987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816424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15. 3. 1939</a:t>
            </a:r>
            <a:r>
              <a:rPr lang="cs-CZ" sz="5000" b="1" dirty="0" smtClean="0">
                <a:solidFill>
                  <a:srgbClr val="002060"/>
                </a:solidFill>
              </a:rPr>
              <a:t> překročení hranic něm. armádou</a:t>
            </a:r>
          </a:p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16. 3. 1939 </a:t>
            </a:r>
            <a:r>
              <a:rPr lang="cs-CZ" sz="5000" b="1" dirty="0" smtClean="0">
                <a:solidFill>
                  <a:srgbClr val="002060"/>
                </a:solidFill>
              </a:rPr>
              <a:t>vyhlášení </a:t>
            </a:r>
            <a:r>
              <a:rPr lang="cs-CZ" sz="5000" b="1" dirty="0" smtClean="0">
                <a:solidFill>
                  <a:srgbClr val="00B050"/>
                </a:solidFill>
              </a:rPr>
              <a:t>protektorátu Čechy a Morava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rozbití Československa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467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7845"/>
            <a:ext cx="6978352" cy="50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078338"/>
            <a:ext cx="4139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/>
              <a:t>Hitler v Praze 15. března 1939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xmlns="" val="33117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500" b="1" dirty="0" smtClean="0"/>
              <a:t>československý stát v období mezi mnichovskou dohodou a jeho zánikem v březnu roku 1939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republika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35" y="620688"/>
            <a:ext cx="1005096" cy="6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9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497728"/>
              </p:ext>
            </p:extLst>
          </p:nvPr>
        </p:nvGraphicFramePr>
        <p:xfrm>
          <a:off x="611559" y="3063326"/>
          <a:ext cx="8136905" cy="3620448"/>
        </p:xfrm>
        <a:graphic>
          <a:graphicData uri="http://schemas.openxmlformats.org/drawingml/2006/table">
            <a:tbl>
              <a:tblPr firstRow="1" firstCol="1" bandRow="1"/>
              <a:tblGrid>
                <a:gridCol w="1527069"/>
                <a:gridCol w="145186"/>
                <a:gridCol w="6464650"/>
              </a:tblGrid>
              <a:tr h="483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Použití zdroje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VÁLKOVÁ, Veronika. </a:t>
                      </a:r>
                      <a:r>
                        <a:rPr lang="cs-CZ" sz="1100" i="1" dirty="0" smtClean="0">
                          <a:effectLst/>
                        </a:rPr>
                        <a:t>Dějepis 9, nejnovější dějiny pro základní školy</a:t>
                      </a:r>
                      <a:r>
                        <a:rPr lang="cs-CZ" sz="1100" dirty="0" smtClean="0">
                          <a:effectLst/>
                        </a:rPr>
                        <a:t>. Praha: SPN - pedagogické nakladatelství, 2009, ISBN 978-80-7235-428-3. </a:t>
                      </a: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Citace: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http://cs.wikipedia.org/wiki/Soubor:Flag_of_Czechoslovakia.svg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SHAZZ.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http://cs.wikipedia.org/wiki/Soubor:Czechoslovakia_COA_medium.svg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AKTRON.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http://cs.wikipedia.org/wiki/Soubor:Druh%C3%A1_%C4%8Ceskoslovensk%C3%A1_republika_1938.png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http://cs.wikipedia.org/wiki/Soubor:Bundesarchiv_Bild_146-1976-033-06,_M%C3%BCnchener_Abkommen,_Unterschrift_Adolf_Hitler.jpg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http://cs.wikipedia.org/wiki/Soubor:Bundesarchiv_Bild_183-58507-003,_Besetzung_des_Sudetenlands,_Grenzpfahl.jpg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</a:rPr>
                        <a:t>JUNEK, Václav. </a:t>
                      </a:r>
                      <a:r>
                        <a:rPr lang="pt-BR" sz="1100" i="1" dirty="0" smtClean="0">
                          <a:effectLst/>
                        </a:rPr>
                        <a:t>Youtube.com</a:t>
                      </a:r>
                      <a:r>
                        <a:rPr lang="pt-BR" sz="1100" dirty="0" smtClean="0">
                          <a:effectLst/>
                        </a:rPr>
                        <a:t> [online]. [cit. 22.5.2013]. Dostupný na WWW: http://www.youtube.com/watch?v=3acSgCLxfZY 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53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Anotace: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9218" name="Obrázek 0" descr="Popis: logo 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920881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158008"/>
            <a:ext cx="21526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8425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59" y="1556792"/>
            <a:ext cx="792088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Tento materi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byl vytvořen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mci projektu EU pen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Operačn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programu Vzděl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 konkurenceschopnost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8425" y="476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12878"/>
              </p:ext>
            </p:extLst>
          </p:nvPr>
        </p:nvGraphicFramePr>
        <p:xfrm>
          <a:off x="467544" y="3069791"/>
          <a:ext cx="8424937" cy="3624134"/>
        </p:xfrm>
        <a:graphic>
          <a:graphicData uri="http://schemas.openxmlformats.org/drawingml/2006/table">
            <a:tbl>
              <a:tblPr firstRow="1" firstCol="1" bandRow="1"/>
              <a:tblGrid>
                <a:gridCol w="1581125"/>
                <a:gridCol w="150326"/>
                <a:gridCol w="6693486"/>
              </a:tblGrid>
              <a:tr h="248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Použití zdroje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17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Citace: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http://cs.wikipedia.org/wiki/Soubor:Bundesarchiv_Bild_146-2005-0176,_Anschluss_sudetendeutscher_Gebiete.jpg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http://cs.wikipedia.org/wiki/Soubor:Czech_refugees_from_the_Sudetenland_1.gif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AKTRON.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http://cs.wikipedia.org/wiki/Soubor:Druh%C3%A1_%C4%8Ceskoslovensk%C3%A1_republika_1938_podkarp._rus.png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http://cs.wikipedia.org/wiki/Soubor:Bundesarchiv_B_145_Bild-F051623-0206,_Berlin,_Besuch_Emil_Hacha,_Gespr%C3%A4ch_mit_Hitler.jpg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Wikipedia.cz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http://cs.wikipedia.org/wiki/Soubor:Bundesarchiv_Bild_183-2004-1202-505,_Prag,_Burg,_Besuch_Adolf_Hitler.jpg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</a:rPr>
                        <a:t>AUTOR NEUVEDEN. </a:t>
                      </a:r>
                      <a:r>
                        <a:rPr lang="cs-CZ" sz="1100" i="1" dirty="0" smtClean="0">
                          <a:effectLst/>
                        </a:rPr>
                        <a:t>Youtube.com</a:t>
                      </a:r>
                      <a:r>
                        <a:rPr lang="cs-CZ" sz="1100" dirty="0" smtClean="0">
                          <a:effectLst/>
                        </a:rPr>
                        <a:t> [online]. [cit. 22.5.2013]. Dostupný na WWW: http://www.youtube.com/watch?v=zg4w0tSuRDM 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90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Anotace: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9218" name="Obrázek 0" descr="Popis: logo 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920881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158008"/>
            <a:ext cx="21526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8425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59" y="1556792"/>
            <a:ext cx="792088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Tento materi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byl vytvořen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mci projektu EU pen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Operačn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programu Vzděl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 konkurenceschopnost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8425" y="476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mnichovské dohody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7726"/>
            <a:ext cx="864096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1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republika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45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500" b="1" dirty="0" smtClean="0"/>
              <a:t>Deset dnů na předání pohraničí Německu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947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500" b="1" dirty="0" smtClean="0"/>
              <a:t>Deset dnů na předání pohraničí Německu</a:t>
            </a:r>
          </a:p>
          <a:p>
            <a:pPr algn="ctr"/>
            <a:r>
              <a:rPr lang="cs-CZ" sz="4500" b="1" dirty="0" smtClean="0"/>
              <a:t>Beneš – rozkaz: stažení armády bez výstřelu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9299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Sudetští Němci ničí </a:t>
            </a:r>
            <a:r>
              <a:rPr lang="cs-CZ" dirty="0"/>
              <a:t>čs. pohraniční sloupy</a:t>
            </a:r>
          </a:p>
        </p:txBody>
      </p:sp>
      <p:pic>
        <p:nvPicPr>
          <p:cNvPr id="4098" name="Picture 2" descr="Soubor:Bundesarchiv Bild 183-58507-003, Besetzung des Sudetenlands, Grenzpfah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5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4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561259"/>
          </a:xfrm>
        </p:spPr>
        <p:txBody>
          <a:bodyPr>
            <a:noAutofit/>
          </a:bodyPr>
          <a:lstStyle/>
          <a:p>
            <a:r>
              <a:rPr lang="cs-CZ" sz="3500" b="1" dirty="0" smtClean="0"/>
              <a:t>na zabraném území musí zůstat:</a:t>
            </a:r>
          </a:p>
          <a:p>
            <a:pPr>
              <a:buFont typeface="Wingdings" pitchFamily="2" charset="2"/>
              <a:buChar char="Ø"/>
            </a:pPr>
            <a:endParaRPr lang="cs-CZ" sz="4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Druhá republika – odstoupení pohraničí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1297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695</Words>
  <Application>Microsoft Office PowerPoint</Application>
  <PresentationFormat>Předvádění na obrazovce (4:3)</PresentationFormat>
  <Paragraphs>100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Vlnění</vt:lpstr>
      <vt:lpstr>Druhá republika</vt:lpstr>
      <vt:lpstr>Dějiny udatného českého národa</vt:lpstr>
      <vt:lpstr>Druhá republika</vt:lpstr>
      <vt:lpstr>Podpis mnichovské dohody</vt:lpstr>
      <vt:lpstr>Druhá republika</vt:lpstr>
      <vt:lpstr>Druhá republika – odstoupení pohraničí</vt:lpstr>
      <vt:lpstr>Druhá republika – odstoupení pohraničí</vt:lpstr>
      <vt:lpstr>Sudetští Němci ničí čs. pohraniční sloupy</vt:lpstr>
      <vt:lpstr>Druhá republika – odstoupení pohraničí</vt:lpstr>
      <vt:lpstr>Druhá republika – odstoupení pohraničí</vt:lpstr>
      <vt:lpstr>Druhá republika – odstoupení pohraničí</vt:lpstr>
      <vt:lpstr>Druhá republika – odstoupení pohraničí</vt:lpstr>
      <vt:lpstr>Druhá republika – odstoupení pohraničí</vt:lpstr>
      <vt:lpstr>Wehrmacht zabírá české pohraničí</vt:lpstr>
      <vt:lpstr>Druhá republika – odstoupení pohraničí</vt:lpstr>
      <vt:lpstr>Druhá republika – odstoupení pohraničí</vt:lpstr>
      <vt:lpstr>Druhá republika – odstoupení pohraničí</vt:lpstr>
      <vt:lpstr>územní nároky Polska a Maďarska</vt:lpstr>
      <vt:lpstr>Druhá republika – odstoupení pohraničí</vt:lpstr>
      <vt:lpstr>Druhá republika – politické a ústavní změny</vt:lpstr>
      <vt:lpstr>Druhá republika – politické a ústavní změny</vt:lpstr>
      <vt:lpstr>Druhá republika – politické a ústavní změny</vt:lpstr>
      <vt:lpstr>Druhá republika – rozbití Československa</vt:lpstr>
      <vt:lpstr>Druhá republika – rozbití Československa</vt:lpstr>
      <vt:lpstr>Druhá republika – rozbití Československa</vt:lpstr>
      <vt:lpstr>Snímek 26</vt:lpstr>
      <vt:lpstr>Druhá republika – rozbití Československa</vt:lpstr>
      <vt:lpstr>Druhá republika – rozbití Československa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medkova</dc:creator>
  <cp:lastModifiedBy>Mathyas</cp:lastModifiedBy>
  <cp:revision>68</cp:revision>
  <dcterms:created xsi:type="dcterms:W3CDTF">2011-10-13T09:54:56Z</dcterms:created>
  <dcterms:modified xsi:type="dcterms:W3CDTF">2017-01-02T17:30:18Z</dcterms:modified>
</cp:coreProperties>
</file>