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0D0C-8029-4EBA-8BB3-37C5ED893A2B}" type="datetimeFigureOut">
              <a:rPr lang="cs-CZ" smtClean="0"/>
              <a:pPr/>
              <a:t>8.1.2017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C614-2E97-4E22-9208-BBCE9BFF1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0D0C-8029-4EBA-8BB3-37C5ED893A2B}" type="datetimeFigureOut">
              <a:rPr lang="cs-CZ" smtClean="0"/>
              <a:pPr/>
              <a:t>8.1.2017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C614-2E97-4E22-9208-BBCE9BFF1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0D0C-8029-4EBA-8BB3-37C5ED893A2B}" type="datetimeFigureOut">
              <a:rPr lang="cs-CZ" smtClean="0"/>
              <a:pPr/>
              <a:t>8.1.2017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C614-2E97-4E22-9208-BBCE9BFF1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0D0C-8029-4EBA-8BB3-37C5ED893A2B}" type="datetimeFigureOut">
              <a:rPr lang="cs-CZ" smtClean="0"/>
              <a:pPr/>
              <a:t>8.1.2017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C614-2E97-4E22-9208-BBCE9BFF1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0D0C-8029-4EBA-8BB3-37C5ED893A2B}" type="datetimeFigureOut">
              <a:rPr lang="cs-CZ" smtClean="0"/>
              <a:pPr/>
              <a:t>8.1.2017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C614-2E97-4E22-9208-BBCE9BFF1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0D0C-8029-4EBA-8BB3-37C5ED893A2B}" type="datetimeFigureOut">
              <a:rPr lang="cs-CZ" smtClean="0"/>
              <a:pPr/>
              <a:t>8.1.2017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C614-2E97-4E22-9208-BBCE9BFF1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0D0C-8029-4EBA-8BB3-37C5ED893A2B}" type="datetimeFigureOut">
              <a:rPr lang="cs-CZ" smtClean="0"/>
              <a:pPr/>
              <a:t>8.1.2017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C614-2E97-4E22-9208-BBCE9BFF1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0D0C-8029-4EBA-8BB3-37C5ED893A2B}" type="datetimeFigureOut">
              <a:rPr lang="cs-CZ" smtClean="0"/>
              <a:pPr/>
              <a:t>8.1.2017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C614-2E97-4E22-9208-BBCE9BFF1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0D0C-8029-4EBA-8BB3-37C5ED893A2B}" type="datetimeFigureOut">
              <a:rPr lang="cs-CZ" smtClean="0"/>
              <a:pPr/>
              <a:t>8.1.2017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C614-2E97-4E22-9208-BBCE9BFF1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0D0C-8029-4EBA-8BB3-37C5ED893A2B}" type="datetimeFigureOut">
              <a:rPr lang="cs-CZ" smtClean="0"/>
              <a:pPr/>
              <a:t>8.1.2017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C614-2E97-4E22-9208-BBCE9BFF1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0D0C-8029-4EBA-8BB3-37C5ED893A2B}" type="datetimeFigureOut">
              <a:rPr lang="cs-CZ" smtClean="0"/>
              <a:pPr/>
              <a:t>8.1.2017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C614-2E97-4E22-9208-BBCE9BFF1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30D0C-8029-4EBA-8BB3-37C5ED893A2B}" type="datetimeFigureOut">
              <a:rPr lang="cs-CZ" smtClean="0"/>
              <a:pPr/>
              <a:t>8.1.2017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FC614-2E97-4E22-9208-BBCE9BFF1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691680" y="2636912"/>
            <a:ext cx="6017032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Svět vstupuje do války</a:t>
            </a:r>
            <a:endParaRPr lang="cs-CZ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03648" y="1556792"/>
            <a:ext cx="150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Počátek války: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635896" y="155679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1939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131840" y="1556792"/>
            <a:ext cx="515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září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915816" y="155679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1.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915816" y="2708920"/>
            <a:ext cx="2991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- napadení Polska Německem 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9" name="Obrázek 8" descr="800px-Flag_of_Poland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62808">
            <a:off x="5148064" y="1340768"/>
            <a:ext cx="1649760" cy="1031100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1475656" y="3789040"/>
            <a:ext cx="1398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Konec války: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987824" y="378904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8.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75856" y="3789040"/>
            <a:ext cx="814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května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995936" y="378904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1945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987824" y="4509120"/>
            <a:ext cx="293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- kapitulace německé </a:t>
            </a:r>
            <a:r>
              <a:rPr lang="cs-CZ" dirty="0" smtClean="0">
                <a:solidFill>
                  <a:schemeClr val="bg1"/>
                </a:solidFill>
              </a:rPr>
              <a:t>armády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059832" y="5373216"/>
            <a:ext cx="1264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2. září 1945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059832" y="6021288"/>
            <a:ext cx="2225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- kapitulace Japonska 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20" name="Obrázek 19" descr="800px-FEMA_-_2720_-_Photograph_by_FEMA_News_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152102">
            <a:off x="6146744" y="4663895"/>
            <a:ext cx="2540000" cy="1685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194595.png"/>
          <p:cNvPicPr>
            <a:picLocks noChangeAspect="1"/>
          </p:cNvPicPr>
          <p:nvPr/>
        </p:nvPicPr>
        <p:blipFill>
          <a:blip r:embed="rId2" cstate="print"/>
          <a:srcRect r="1890"/>
          <a:stretch>
            <a:fillRect/>
          </a:stretch>
        </p:blipFill>
        <p:spPr>
          <a:xfrm>
            <a:off x="971600" y="1772816"/>
            <a:ext cx="989063" cy="648072"/>
          </a:xfrm>
          <a:prstGeom prst="rect">
            <a:avLst/>
          </a:prstGeom>
        </p:spPr>
      </p:pic>
      <p:pic>
        <p:nvPicPr>
          <p:cNvPr id="8" name="Obrázek 7" descr="20488afce543160a7d2864aa216c9fa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2996952"/>
            <a:ext cx="984361" cy="656753"/>
          </a:xfrm>
          <a:prstGeom prst="rect">
            <a:avLst/>
          </a:prstGeom>
        </p:spPr>
      </p:pic>
      <p:pic>
        <p:nvPicPr>
          <p:cNvPr id="9" name="Obrázek 8" descr="images.jpg"/>
          <p:cNvPicPr>
            <a:picLocks noChangeAspect="1"/>
          </p:cNvPicPr>
          <p:nvPr/>
        </p:nvPicPr>
        <p:blipFill>
          <a:blip r:embed="rId4" cstate="print"/>
          <a:srcRect l="2729" r="2729"/>
          <a:stretch>
            <a:fillRect/>
          </a:stretch>
        </p:blipFill>
        <p:spPr>
          <a:xfrm>
            <a:off x="971600" y="4077072"/>
            <a:ext cx="974887" cy="677527"/>
          </a:xfrm>
          <a:prstGeom prst="rect">
            <a:avLst/>
          </a:prstGeom>
        </p:spPr>
      </p:pic>
      <p:pic>
        <p:nvPicPr>
          <p:cNvPr id="10" name="Obrázek 9" descr="britsk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32240" y="1916832"/>
            <a:ext cx="871258" cy="642553"/>
          </a:xfrm>
          <a:prstGeom prst="rect">
            <a:avLst/>
          </a:prstGeom>
        </p:spPr>
      </p:pic>
      <p:pic>
        <p:nvPicPr>
          <p:cNvPr id="11" name="Obrázek 10" descr="francouzska_vlajk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32240" y="3124572"/>
            <a:ext cx="913284" cy="608856"/>
          </a:xfrm>
          <a:prstGeom prst="rect">
            <a:avLst/>
          </a:prstGeom>
        </p:spPr>
      </p:pic>
      <p:pic>
        <p:nvPicPr>
          <p:cNvPr id="12" name="Obrázek 11" descr="american-flag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60232" y="5733256"/>
            <a:ext cx="911992" cy="642275"/>
          </a:xfrm>
          <a:prstGeom prst="rect">
            <a:avLst/>
          </a:prstGeom>
        </p:spPr>
      </p:pic>
      <p:pic>
        <p:nvPicPr>
          <p:cNvPr id="13" name="Obrázek 12" descr="1036604-sovetsky-svaz-sssr-vlajka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60232" y="4869160"/>
            <a:ext cx="940793" cy="702084"/>
          </a:xfrm>
          <a:prstGeom prst="rect">
            <a:avLst/>
          </a:prstGeom>
        </p:spPr>
      </p:pic>
      <p:sp>
        <p:nvSpPr>
          <p:cNvPr id="14" name="Násobení 13"/>
          <p:cNvSpPr/>
          <p:nvPr/>
        </p:nvSpPr>
        <p:spPr>
          <a:xfrm>
            <a:off x="3455876" y="2276872"/>
            <a:ext cx="2232248" cy="194421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2051720" y="1916832"/>
            <a:ext cx="1064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Německo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195736" y="3244334"/>
            <a:ext cx="648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Itálie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195736" y="4221088"/>
            <a:ext cx="104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Japonsko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7812360" y="2060848"/>
            <a:ext cx="917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Británie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884368" y="3244334"/>
            <a:ext cx="864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Francie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7956376" y="5013176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SSSR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7956376" y="5805264"/>
            <a:ext cx="569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USA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331640" y="5013176"/>
            <a:ext cx="2534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Osa Berlín – Řím – </a:t>
            </a:r>
            <a:r>
              <a:rPr lang="cs-CZ" b="1" dirty="0" err="1" smtClean="0">
                <a:solidFill>
                  <a:schemeClr val="bg1"/>
                </a:solidFill>
              </a:rPr>
              <a:t>Tokyo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472115" y="620688"/>
            <a:ext cx="21997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</a:rPr>
              <a:t>Protivníci</a:t>
            </a:r>
            <a:endParaRPr lang="cs-CZ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 descr="800px-Eckert4.jpg"/>
          <p:cNvPicPr>
            <a:picLocks noChangeAspect="1"/>
          </p:cNvPicPr>
          <p:nvPr/>
        </p:nvPicPr>
        <p:blipFill>
          <a:blip r:embed="rId2" cstate="print"/>
          <a:srcRect l="9051" r="7476"/>
          <a:stretch>
            <a:fillRect/>
          </a:stretch>
        </p:blipFill>
        <p:spPr>
          <a:xfrm>
            <a:off x="179512" y="1124744"/>
            <a:ext cx="8775745" cy="52565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ovéPole 1"/>
          <p:cNvSpPr txBox="1"/>
          <p:nvPr/>
        </p:nvSpPr>
        <p:spPr>
          <a:xfrm>
            <a:off x="2687830" y="332656"/>
            <a:ext cx="37683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</a:rPr>
              <a:t>Kde se bojovalo?</a:t>
            </a:r>
            <a:endParaRPr lang="cs-CZ" sz="4000" b="1" dirty="0">
              <a:solidFill>
                <a:schemeClr val="bg1"/>
              </a:solidFill>
            </a:endParaRPr>
          </a:p>
        </p:txBody>
      </p:sp>
      <p:pic>
        <p:nvPicPr>
          <p:cNvPr id="20" name="Obrázek 19" descr="Bundesarchiv_Bild_101I-256-1234-06,_Paris,_Wehrmachtspara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403442">
            <a:off x="1671269" y="1300377"/>
            <a:ext cx="2142205" cy="15236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1" name="Násobení 20"/>
          <p:cNvSpPr/>
          <p:nvPr/>
        </p:nvSpPr>
        <p:spPr>
          <a:xfrm>
            <a:off x="4067944" y="1700808"/>
            <a:ext cx="648072" cy="576064"/>
          </a:xfrm>
          <a:prstGeom prst="mathMultiply">
            <a:avLst>
              <a:gd name="adj1" fmla="val 14503"/>
            </a:avLst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Násobení 21"/>
          <p:cNvSpPr/>
          <p:nvPr/>
        </p:nvSpPr>
        <p:spPr>
          <a:xfrm>
            <a:off x="4716016" y="1556792"/>
            <a:ext cx="648072" cy="576064"/>
          </a:xfrm>
          <a:prstGeom prst="mathMultiply">
            <a:avLst>
              <a:gd name="adj1" fmla="val 14503"/>
            </a:avLst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Násobení 22"/>
          <p:cNvSpPr/>
          <p:nvPr/>
        </p:nvSpPr>
        <p:spPr>
          <a:xfrm>
            <a:off x="4211960" y="2348880"/>
            <a:ext cx="648072" cy="576064"/>
          </a:xfrm>
          <a:prstGeom prst="mathMultiply">
            <a:avLst>
              <a:gd name="adj1" fmla="val 14503"/>
            </a:avLst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Násobení 23"/>
          <p:cNvSpPr/>
          <p:nvPr/>
        </p:nvSpPr>
        <p:spPr>
          <a:xfrm>
            <a:off x="8316416" y="3068960"/>
            <a:ext cx="648072" cy="576064"/>
          </a:xfrm>
          <a:prstGeom prst="mathMultiply">
            <a:avLst>
              <a:gd name="adj1" fmla="val 14503"/>
            </a:avLst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5" name="Obrázek 24" descr="800px-USS_Raleigh_Pearl_Harb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69725">
            <a:off x="6396874" y="3620712"/>
            <a:ext cx="2438400" cy="1374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" name="Obrázek 25" descr="RIAN_archive_844_A_soldier_going_to_throw_a_grenad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680352">
            <a:off x="5362307" y="1213370"/>
            <a:ext cx="2535076" cy="16985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7" name="Obrázek 26" descr="800px-Advance_of_the_Panzerjager-Abteilung_39-AC194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0522779">
            <a:off x="2588687" y="3191424"/>
            <a:ext cx="2438400" cy="15331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05943" y="404664"/>
            <a:ext cx="2332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</a:rPr>
              <a:t>Fáze války</a:t>
            </a:r>
            <a:endParaRPr lang="cs-CZ" sz="4000" b="1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268760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1939 – 1941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691680" y="1268760"/>
            <a:ext cx="3548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b</a:t>
            </a:r>
            <a:r>
              <a:rPr lang="cs-CZ" dirty="0" smtClean="0">
                <a:solidFill>
                  <a:schemeClr val="bg1"/>
                </a:solidFill>
              </a:rPr>
              <a:t>lesková válka – Hitler slaví úspěchy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691680" y="1700808"/>
            <a:ext cx="5235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Německo poráží Polsko, Dánsko, Norsko, Belgii, Francii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691680" y="2132856"/>
            <a:ext cx="3143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jediný protivník = Velká Británie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2708920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1941 - 1942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2708920"/>
            <a:ext cx="5318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do války vstupuje SSSR a USA – první porážky Německa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3429000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1942 - 1944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691680" y="3429000"/>
            <a:ext cx="2807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Německo nuceno ustupovat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691680" y="3861048"/>
            <a:ext cx="385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vylodění spojenců v Itálii a v Normandii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51520" y="5301208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1944 - 1945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691680" y="4365104"/>
            <a:ext cx="2137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postup Rudé armády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4797152"/>
            <a:ext cx="3180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bombardování německých měst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691680" y="5301208"/>
            <a:ext cx="2432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Německo stále ustupuje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691680" y="5733256"/>
            <a:ext cx="5040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dobyt Berlín, podepsána bezpodmínečná kapitulace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691680" y="6165304"/>
            <a:ext cx="5896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Japonci chtějí pokračovat ve válce – použití atomových bomb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22" name="Obrázek 21" descr="1422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40403">
            <a:off x="5595620" y="3146939"/>
            <a:ext cx="2620433" cy="18834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" name="Obrázek 22" descr="albert-speer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146068">
            <a:off x="7303209" y="346818"/>
            <a:ext cx="1500473" cy="21762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4" name="Šipka dolů 23"/>
          <p:cNvSpPr/>
          <p:nvPr/>
        </p:nvSpPr>
        <p:spPr>
          <a:xfrm>
            <a:off x="611560" y="1772816"/>
            <a:ext cx="504056" cy="864096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lů 24"/>
          <p:cNvSpPr/>
          <p:nvPr/>
        </p:nvSpPr>
        <p:spPr>
          <a:xfrm>
            <a:off x="611560" y="2996952"/>
            <a:ext cx="504056" cy="432048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lů 25"/>
          <p:cNvSpPr/>
          <p:nvPr/>
        </p:nvSpPr>
        <p:spPr>
          <a:xfrm>
            <a:off x="611560" y="3933056"/>
            <a:ext cx="504056" cy="136815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8" name="Obrázek 27" descr="chur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272" y="1700808"/>
            <a:ext cx="864096" cy="10457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" name="Obrázek 29" descr="reichstag_flag_and_the_fall_of_berlin-484x35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450789">
            <a:off x="6956275" y="4915883"/>
            <a:ext cx="1904688" cy="13490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692696"/>
            <a:ext cx="2339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Co si pamatuješ?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71600" y="1340768"/>
            <a:ext cx="4640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1) Kdy a kterou událostí začala II. světová válka?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71600" y="2060848"/>
            <a:ext cx="587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2) Které státy stály ve válce na straně nacistického Německa?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71600" y="2780928"/>
            <a:ext cx="5684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3) Které státy patřily mezi spojence protinacistické koalice?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71600" y="3501008"/>
            <a:ext cx="453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4) Která událost vedla ke vstupu USA do války?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71600" y="4221088"/>
            <a:ext cx="3687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5) Co přimělo Japonsko ke kapitulaci?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0992" y="188640"/>
            <a:ext cx="90730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</a:rPr>
              <a:t>Metodika materiálu:</a:t>
            </a:r>
          </a:p>
          <a:p>
            <a:endParaRPr lang="cs-CZ" sz="1200" dirty="0" smtClean="0">
              <a:solidFill>
                <a:schemeClr val="bg1"/>
              </a:solidFill>
            </a:endParaRPr>
          </a:p>
          <a:p>
            <a:r>
              <a:rPr lang="cs-CZ" sz="1200" dirty="0" smtClean="0">
                <a:solidFill>
                  <a:schemeClr val="bg1"/>
                </a:solidFill>
              </a:rPr>
              <a:t>- materiál je určen jako výkladová prezentace na úvod do problematiky II. světové války se závěrečným shrnutím, které lze využít</a:t>
            </a:r>
          </a:p>
          <a:p>
            <a:r>
              <a:rPr lang="cs-CZ" sz="1200" dirty="0" smtClean="0">
                <a:solidFill>
                  <a:schemeClr val="bg1"/>
                </a:solidFill>
              </a:rPr>
              <a:t>   k ověření znalostí a zopakování</a:t>
            </a:r>
          </a:p>
          <a:p>
            <a:endParaRPr lang="cs-CZ" sz="1200" dirty="0" smtClean="0">
              <a:solidFill>
                <a:schemeClr val="bg1"/>
              </a:solidFill>
            </a:endParaRPr>
          </a:p>
          <a:p>
            <a:endParaRPr lang="cs-CZ" sz="1200" dirty="0" smtClean="0">
              <a:solidFill>
                <a:schemeClr val="bg1"/>
              </a:solidFill>
            </a:endParaRPr>
          </a:p>
          <a:p>
            <a:r>
              <a:rPr lang="cs-CZ" sz="1200" b="1" dirty="0" smtClean="0">
                <a:solidFill>
                  <a:schemeClr val="bg1"/>
                </a:solidFill>
              </a:rPr>
              <a:t>Použitý obrazový materiál:</a:t>
            </a:r>
          </a:p>
          <a:p>
            <a:endParaRPr lang="cs-CZ" sz="1200" dirty="0" smtClean="0">
              <a:solidFill>
                <a:schemeClr val="bg1"/>
              </a:solidFill>
            </a:endParaRPr>
          </a:p>
          <a:p>
            <a:pPr marL="173038" indent="-173038"/>
            <a:r>
              <a:rPr lang="cs-CZ" sz="1200" dirty="0" smtClean="0">
                <a:solidFill>
                  <a:schemeClr val="bg1">
                    <a:lumMod val="95000"/>
                  </a:schemeClr>
                </a:solidFill>
              </a:rPr>
              <a:t>KTRINKO. 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Eckert4.jpg</a:t>
            </a:r>
            <a:r>
              <a:rPr lang="cs-CZ" sz="1200" dirty="0" smtClean="0">
                <a:solidFill>
                  <a:schemeClr val="bg1">
                    <a:lumMod val="95000"/>
                  </a:schemeClr>
                </a:solidFill>
              </a:rPr>
              <a:t> [online]. [cit. 10.12.2011]. Dostupný na WWW: &lt;http://upload.wikimedia.org/wikipedia/commons/3/3d/Eckert4.jpg&gt;. </a:t>
            </a:r>
          </a:p>
          <a:p>
            <a:pPr marL="173038" indent="-173038"/>
            <a:r>
              <a:rPr lang="cs-CZ" sz="1200" dirty="0" smtClean="0">
                <a:solidFill>
                  <a:schemeClr val="bg1">
                    <a:lumMod val="95000"/>
                  </a:schemeClr>
                </a:solidFill>
              </a:rPr>
              <a:t>RIA NOVOSTI ARCHIVE, IMAGE #844 / ZELMA / CC-BY-SA 3.0. 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RIAN archive 844 A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soldier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going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throw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grenade.jpg</a:t>
            </a:r>
            <a:r>
              <a:rPr lang="cs-CZ" sz="1200" dirty="0" smtClean="0">
                <a:solidFill>
                  <a:schemeClr val="bg1">
                    <a:lumMod val="95000"/>
                  </a:schemeClr>
                </a:solidFill>
              </a:rPr>
              <a:t> [online]. [cit. 10.12.2011]. Dostupný na WWW: &lt;http://upload.wikimedia.org/wikipedia/commons/e/eb/RIAN_archive_844_A_soldier_going_to_throw_a_grenade.jpg&gt;. </a:t>
            </a:r>
          </a:p>
          <a:p>
            <a:pPr marL="173038" indent="-173038"/>
            <a:r>
              <a:rPr lang="cs-CZ" sz="1200" dirty="0" smtClean="0">
                <a:solidFill>
                  <a:schemeClr val="bg1">
                    <a:lumMod val="95000"/>
                  </a:schemeClr>
                </a:solidFill>
              </a:rPr>
              <a:t>OFFICIAL U.S. NAVY PHOTOGRAPH 80-G-19938. 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USS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Raleigh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Pearl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Harbor.jpg</a:t>
            </a:r>
            <a:r>
              <a:rPr lang="cs-CZ" sz="1200" dirty="0" smtClean="0">
                <a:solidFill>
                  <a:schemeClr val="bg1">
                    <a:lumMod val="95000"/>
                  </a:schemeClr>
                </a:solidFill>
              </a:rPr>
              <a:t> [online]. [cit. 10.12.2011]. Dostupný na WWW: &lt;http://upload.wikimedia.org/wikipedia/commons/b/b5/USS_Raleigh_Pearl_Harbor.jpg&gt;.</a:t>
            </a:r>
          </a:p>
          <a:p>
            <a:pPr marL="173038" indent="-173038"/>
            <a:r>
              <a:rPr lang="cs-CZ" sz="1200" dirty="0" smtClean="0">
                <a:solidFill>
                  <a:schemeClr val="bg1">
                    <a:lumMod val="95000"/>
                  </a:schemeClr>
                </a:solidFill>
              </a:rPr>
              <a:t>NEZNÁMÝ.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Advance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Panzerjager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Abteilung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39-AC1942.jpg</a:t>
            </a:r>
            <a:r>
              <a:rPr lang="cs-CZ" sz="1200" dirty="0" smtClean="0">
                <a:solidFill>
                  <a:schemeClr val="bg1">
                    <a:lumMod val="95000"/>
                  </a:schemeClr>
                </a:solidFill>
              </a:rPr>
              <a:t> [online]. [cit. 10.12.2011]. Dostupný na WWW: &lt;http://upload.wikimedia.org/wikipedia/commons/f/f4/Advance_of_the_Panzerjager-Abteilung_39-AC1942.jpg&gt;.</a:t>
            </a:r>
          </a:p>
          <a:p>
            <a:pPr marL="173038" indent="-173038"/>
            <a:r>
              <a:rPr lang="cs-CZ" sz="1200" dirty="0" smtClean="0">
                <a:solidFill>
                  <a:schemeClr val="bg1">
                    <a:lumMod val="95000"/>
                  </a:schemeClr>
                </a:solidFill>
              </a:rPr>
              <a:t>BUNDESARCHIV, BILD 101I-256-1234-06 / MICHELJACK / CC-BY-SA.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Bundesarchiv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Bild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101I-256-1234-06, Paris,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Wehrmachtsparade.jpg</a:t>
            </a:r>
            <a:r>
              <a:rPr lang="cs-CZ" sz="1200" dirty="0" smtClean="0">
                <a:solidFill>
                  <a:schemeClr val="bg1">
                    <a:lumMod val="95000"/>
                  </a:schemeClr>
                </a:solidFill>
              </a:rPr>
              <a:t> [online]. [cit. 10.12.2011]. Dostupný na WWW: &lt;http://upload.wikimedia.org/wikipedia/commons/6/62/Bundesarchiv_Bild_101I-256-1234-06%2C_Paris%2C_Wehrmachtsparade.jpg&gt;.</a:t>
            </a:r>
          </a:p>
          <a:p>
            <a:pPr marL="173038" indent="-173038"/>
            <a:r>
              <a:rPr lang="en-US" sz="1200" dirty="0" smtClean="0">
                <a:solidFill>
                  <a:schemeClr val="bg1">
                    <a:lumMod val="95000"/>
                  </a:schemeClr>
                </a:solidFill>
              </a:rPr>
              <a:t>BRITISH GOVERNMENT. </a:t>
            </a:r>
            <a:r>
              <a:rPr lang="en-US" sz="1200" i="1" dirty="0" smtClean="0">
                <a:solidFill>
                  <a:schemeClr val="bg1">
                    <a:lumMod val="95000"/>
                  </a:schemeClr>
                </a:solidFill>
              </a:rPr>
              <a:t>Churchill HU 90973.jpg</a:t>
            </a:r>
            <a:r>
              <a:rPr lang="en-US" sz="1200" dirty="0" smtClean="0">
                <a:solidFill>
                  <a:schemeClr val="bg1">
                    <a:lumMod val="95000"/>
                  </a:schemeClr>
                </a:solidFill>
              </a:rPr>
              <a:t> [online]. [cit. </a:t>
            </a:r>
            <a:r>
              <a:rPr lang="cs-CZ" sz="1200" dirty="0" smtClean="0">
                <a:solidFill>
                  <a:schemeClr val="bg1">
                    <a:lumMod val="95000"/>
                  </a:schemeClr>
                </a:solidFill>
              </a:rPr>
              <a:t>10.12.2011</a:t>
            </a:r>
            <a:r>
              <a:rPr lang="en-US" sz="1200" dirty="0" smtClean="0">
                <a:solidFill>
                  <a:schemeClr val="bg1">
                    <a:lumMod val="95000"/>
                  </a:schemeClr>
                </a:solidFill>
              </a:rPr>
              <a:t>]. </a:t>
            </a:r>
            <a:r>
              <a:rPr lang="en-US" sz="1200" dirty="0" err="1" smtClean="0">
                <a:solidFill>
                  <a:schemeClr val="bg1">
                    <a:lumMod val="95000"/>
                  </a:schemeClr>
                </a:solidFill>
              </a:rPr>
              <a:t>Dostupný</a:t>
            </a:r>
            <a:r>
              <a:rPr lang="en-US" sz="1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1">
                    <a:lumMod val="95000"/>
                  </a:schemeClr>
                </a:solidFill>
              </a:rPr>
              <a:t>na</a:t>
            </a:r>
            <a:r>
              <a:rPr lang="en-US" sz="1200" dirty="0" smtClean="0">
                <a:solidFill>
                  <a:schemeClr val="bg1">
                    <a:lumMod val="95000"/>
                  </a:schemeClr>
                </a:solidFill>
              </a:rPr>
              <a:t> WWW: &lt;http://upload.wikimedia.org/wikipedia/commons/9/97/Churchill_HU_90973.jpg&gt;.</a:t>
            </a:r>
            <a:endParaRPr lang="cs-CZ" sz="12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173038" indent="-173038"/>
            <a:r>
              <a:rPr lang="cs-CZ" sz="1200" dirty="0" smtClean="0">
                <a:solidFill>
                  <a:schemeClr val="bg1">
                    <a:lumMod val="95000"/>
                  </a:schemeClr>
                </a:solidFill>
              </a:rPr>
              <a:t>BUNDESARCHIV, BILD 183-H28708 / CC-BY-SA.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Bundesarchiv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Bild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183-H28708, Paris,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Eifelturm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Besuch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Adolf Hitler.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jpg</a:t>
            </a:r>
            <a:r>
              <a:rPr lang="cs-CZ" sz="1200" dirty="0" smtClean="0">
                <a:solidFill>
                  <a:schemeClr val="bg1">
                    <a:lumMod val="95000"/>
                  </a:schemeClr>
                </a:solidFill>
              </a:rPr>
              <a:t> [online]. [cit. 10.12.2011]. Dostupný na WWW: &lt;http://upload.wikimedia.org/wikipedia/commons/0/0f/Bundesarchiv_Bild_183-H28708%2C_Paris%2C_Eifelturm%2C_Besuch_Adolf_Hitler.jpg&gt;.</a:t>
            </a:r>
          </a:p>
          <a:p>
            <a:pPr marL="173038" indent="-173038"/>
            <a:r>
              <a:rPr lang="cs-CZ" sz="1200" dirty="0" smtClean="0">
                <a:solidFill>
                  <a:schemeClr val="bg1">
                    <a:lumMod val="95000"/>
                  </a:schemeClr>
                </a:solidFill>
              </a:rPr>
              <a:t>BUNDESARCHIV, BILD 183-08778-0001 / HAHN / CC-BY-SA.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Bundesarchiv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Bild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183-08778-0001,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Dresden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Tote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nach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Bombenangriff.jpg</a:t>
            </a:r>
            <a:r>
              <a:rPr lang="cs-CZ" sz="1200" dirty="0" smtClean="0">
                <a:solidFill>
                  <a:schemeClr val="bg1">
                    <a:lumMod val="95000"/>
                  </a:schemeClr>
                </a:solidFill>
              </a:rPr>
              <a:t> [online]. [cit. 10.12.2011]. Dostupný na WWW: &lt;http://upload.wikimedia.org/wikipedia/commons/0/01/Bundesarchiv_Bild_183-08778-0001%2C_Dresden%2C_Tote_nach_Bombenangriff.jpg&gt;.</a:t>
            </a:r>
          </a:p>
          <a:p>
            <a:pPr marL="173038" indent="-173038"/>
            <a:r>
              <a:rPr lang="cs-CZ" sz="1200" dirty="0" smtClean="0">
                <a:solidFill>
                  <a:schemeClr val="bg1">
                    <a:lumMod val="95000"/>
                  </a:schemeClr>
                </a:solidFill>
              </a:rPr>
              <a:t>BUNDESARCHIV, BILD 183-R77767 / CC-BY-SA.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Bundesarchiv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Bild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183-R77767, Berlin,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Rotarmisten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Unter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den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Linden.jpg</a:t>
            </a:r>
            <a:r>
              <a:rPr lang="cs-CZ" sz="1200" dirty="0" smtClean="0">
                <a:solidFill>
                  <a:schemeClr val="bg1">
                    <a:lumMod val="95000"/>
                  </a:schemeClr>
                </a:solidFill>
              </a:rPr>
              <a:t> [online]. [cit. 10.12.2011]. Dostupný na WWW: &lt;http://upload.wikimedia.org/wikipedia/commons/f/fc/Bundesarchiv_Bild_183-R77767%2C_Berlin%2C_Rotarmisten_Unter_den_Linden.jpg&gt;.</a:t>
            </a:r>
          </a:p>
          <a:p>
            <a:pPr marL="173038" indent="-173038"/>
            <a:r>
              <a:rPr lang="cs-CZ" sz="1200" dirty="0" smtClean="0">
                <a:solidFill>
                  <a:schemeClr val="bg1">
                    <a:lumMod val="95000"/>
                  </a:schemeClr>
                </a:solidFill>
              </a:rPr>
              <a:t>FEMA NEWS PHOTO. 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FEMA - 2720 -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Photograph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by FEMA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News</a:t>
            </a:r>
            <a:r>
              <a:rPr lang="cs-CZ" sz="1200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200" i="1" dirty="0" err="1" smtClean="0">
                <a:solidFill>
                  <a:schemeClr val="bg1">
                    <a:lumMod val="95000"/>
                  </a:schemeClr>
                </a:solidFill>
              </a:rPr>
              <a:t>Photo.jpg</a:t>
            </a:r>
            <a:r>
              <a:rPr lang="cs-CZ" sz="1200" dirty="0" smtClean="0">
                <a:solidFill>
                  <a:schemeClr val="bg1">
                    <a:lumMod val="95000"/>
                  </a:schemeClr>
                </a:solidFill>
              </a:rPr>
              <a:t> [online]. [cit. 10.12.2011]. Dostupný na WWW: &lt;http://upload.wikimedia.org/wikipedia/commons/8/8a/FEMA_-_2720_-_Photograph_by_FEMA_News_Photo.jpg&gt;. </a:t>
            </a:r>
          </a:p>
          <a:p>
            <a:pPr marL="173038" indent="-173038"/>
            <a:r>
              <a:rPr lang="cs-CZ" sz="1200" dirty="0" smtClean="0">
                <a:solidFill>
                  <a:schemeClr val="bg1">
                    <a:lumMod val="95000"/>
                  </a:schemeClr>
                </a:solidFill>
              </a:rPr>
              <a:t>Ostatní obrazový materiál (vlajky) nepodléhá autorským právům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538</Words>
  <Application>Microsoft Office PowerPoint</Application>
  <PresentationFormat>Předvádění na obrazovce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ZŠ a MŠ Janov nad Nisou - Zá</dc:creator>
  <cp:lastModifiedBy>Mathyas</cp:lastModifiedBy>
  <cp:revision>19</cp:revision>
  <dcterms:created xsi:type="dcterms:W3CDTF">2010-11-30T14:02:01Z</dcterms:created>
  <dcterms:modified xsi:type="dcterms:W3CDTF">2017-01-08T14:09:09Z</dcterms:modified>
</cp:coreProperties>
</file>