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9" r:id="rId4"/>
    <p:sldId id="269" r:id="rId5"/>
    <p:sldId id="270" r:id="rId6"/>
    <p:sldId id="271" r:id="rId7"/>
    <p:sldId id="272" r:id="rId8"/>
    <p:sldId id="261" r:id="rId9"/>
    <p:sldId id="262" r:id="rId10"/>
    <p:sldId id="263" r:id="rId11"/>
    <p:sldId id="277" r:id="rId12"/>
    <p:sldId id="278" r:id="rId13"/>
    <p:sldId id="275" r:id="rId14"/>
    <p:sldId id="276" r:id="rId15"/>
    <p:sldId id="274" r:id="rId16"/>
    <p:sldId id="267" r:id="rId17"/>
    <p:sldId id="279" r:id="rId18"/>
    <p:sldId id="283" r:id="rId19"/>
    <p:sldId id="286" r:id="rId20"/>
    <p:sldId id="26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D6EA-62BC-405E-B0D3-37848BED974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FBFC-A80A-44CB-96DF-210EC45AC5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/>
              <a:t>Občanská válka v USA</a:t>
            </a:r>
            <a:endParaRPr lang="cs-CZ" sz="8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xmlns="" val="3633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cs typeface="Andalus" pitchFamily="18" charset="-78"/>
              </a:rPr>
              <a:t>vznikají </a:t>
            </a:r>
            <a:r>
              <a:rPr lang="cs-CZ" b="1" dirty="0">
                <a:cs typeface="Andalus" pitchFamily="18" charset="-78"/>
              </a:rPr>
              <a:t>Konfederované státy </a:t>
            </a:r>
            <a:r>
              <a:rPr lang="cs-CZ" b="1" dirty="0" smtClean="0">
                <a:cs typeface="Andalus" pitchFamily="18" charset="-78"/>
              </a:rPr>
              <a:t>americké s hlavním městem </a:t>
            </a:r>
            <a:r>
              <a:rPr lang="cs-CZ" b="1" dirty="0" err="1" smtClean="0">
                <a:cs typeface="Andalus" pitchFamily="18" charset="-78"/>
              </a:rPr>
              <a:t>Richmond</a:t>
            </a:r>
            <a:endParaRPr lang="cs-CZ" b="1" dirty="0" smtClean="0">
              <a:cs typeface="Andalus" pitchFamily="18" charset="-78"/>
            </a:endParaRPr>
          </a:p>
          <a:p>
            <a:pPr>
              <a:buNone/>
            </a:pPr>
            <a:endParaRPr lang="cs-CZ" b="1" dirty="0" smtClean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12. 4. 1861 </a:t>
            </a:r>
            <a:r>
              <a:rPr lang="cs-CZ" b="1" dirty="0">
                <a:cs typeface="Andalus" pitchFamily="18" charset="-78"/>
              </a:rPr>
              <a:t>jednotky Konfederace napadly pevnost </a:t>
            </a:r>
            <a:r>
              <a:rPr lang="cs-CZ" b="1" dirty="0" err="1">
                <a:cs typeface="Andalus" pitchFamily="18" charset="-78"/>
              </a:rPr>
              <a:t>Fort</a:t>
            </a:r>
            <a:r>
              <a:rPr lang="cs-CZ" b="1" dirty="0">
                <a:cs typeface="Andalus" pitchFamily="18" charset="-78"/>
              </a:rPr>
              <a:t> </a:t>
            </a:r>
            <a:r>
              <a:rPr lang="cs-CZ" b="1" dirty="0" err="1">
                <a:cs typeface="Andalus" pitchFamily="18" charset="-78"/>
              </a:rPr>
              <a:t>Sumter</a:t>
            </a:r>
            <a:r>
              <a:rPr lang="cs-CZ" b="1" dirty="0">
                <a:cs typeface="Andalus" pitchFamily="18" charset="-78"/>
              </a:rPr>
              <a:t> – začátek </a:t>
            </a:r>
            <a:r>
              <a:rPr lang="cs-CZ" b="1" dirty="0" smtClean="0">
                <a:cs typeface="Andalus" pitchFamily="18" charset="-78"/>
              </a:rPr>
              <a:t>války</a:t>
            </a:r>
          </a:p>
          <a:p>
            <a:endParaRPr lang="cs-CZ" b="1" dirty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zpočátku </a:t>
            </a:r>
            <a:r>
              <a:rPr lang="cs-CZ" b="1" dirty="0">
                <a:cs typeface="Andalus" pitchFamily="18" charset="-78"/>
              </a:rPr>
              <a:t>vítězí Jih – pochází odtud většina zkušených </a:t>
            </a:r>
            <a:r>
              <a:rPr lang="cs-CZ" b="1" dirty="0" smtClean="0">
                <a:cs typeface="Andalus" pitchFamily="18" charset="-78"/>
              </a:rPr>
              <a:t>důstojníků</a:t>
            </a:r>
          </a:p>
          <a:p>
            <a:endParaRPr lang="cs-CZ" b="1" dirty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Sever </a:t>
            </a:r>
            <a:r>
              <a:rPr lang="cs-CZ" b="1" dirty="0">
                <a:cs typeface="Andalus" pitchFamily="18" charset="-78"/>
              </a:rPr>
              <a:t>má naopak lepší výzbroj a průmysl – není závislý na obchodu</a:t>
            </a:r>
          </a:p>
          <a:p>
            <a:pPr marL="0" indent="0">
              <a:buNone/>
            </a:pPr>
            <a:endParaRPr lang="cs-CZ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6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cs-CZ" b="1" dirty="0" err="1" smtClean="0"/>
              <a:t>Fort</a:t>
            </a:r>
            <a:r>
              <a:rPr lang="cs-CZ" b="1" dirty="0" smtClean="0"/>
              <a:t> </a:t>
            </a:r>
            <a:r>
              <a:rPr lang="cs-CZ" b="1" dirty="0" err="1" smtClean="0"/>
              <a:t>Sumter</a:t>
            </a:r>
            <a:endParaRPr lang="cs-CZ" b="1" dirty="0"/>
          </a:p>
        </p:txBody>
      </p:sp>
      <p:pic>
        <p:nvPicPr>
          <p:cNvPr id="4" name="Picture 2" descr="File:Fort sumter 149307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143932" cy="546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FortSumter1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01056" cy="406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cs-CZ" b="1" dirty="0" smtClean="0"/>
              <a:t>Vlajka Konfederace</a:t>
            </a:r>
            <a:endParaRPr lang="cs-CZ" b="1" dirty="0"/>
          </a:p>
        </p:txBody>
      </p:sp>
      <p:pic>
        <p:nvPicPr>
          <p:cNvPr id="5" name="Picture 2" descr="File:Confederate States Proposed1 1861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92961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Vlajka Unie</a:t>
            </a:r>
            <a:endParaRPr lang="cs-CZ" b="1" dirty="0"/>
          </a:p>
        </p:txBody>
      </p:sp>
      <p:pic>
        <p:nvPicPr>
          <p:cNvPr id="4" name="Picture 2" descr="File:US flag 34 star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5219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strategie Severu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Dobýt hlavní město Konfederace – </a:t>
            </a:r>
            <a:r>
              <a:rPr lang="cs-CZ" b="1" dirty="0" err="1" smtClean="0"/>
              <a:t>Richmond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Blokovat přístavy na jihu a zabránit Anglii, aby pomáhala Konfederaci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Obsadit břehy Mississippi a zabránit Texasu, aby pomáhal zásobovat jižní státy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cs typeface="Andalus" pitchFamily="18" charset="-78"/>
              </a:rPr>
              <a:t>1. 1. 1863 – Lincoln podepsal zákon o zrušení otroctví na celém území států</a:t>
            </a:r>
          </a:p>
          <a:p>
            <a:pPr>
              <a:buNone/>
            </a:pPr>
            <a:endParaRPr lang="cs-CZ" b="1" dirty="0" smtClean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1. -  3.7. 1863 </a:t>
            </a:r>
            <a:r>
              <a:rPr lang="cs-CZ" b="1" dirty="0">
                <a:cs typeface="Andalus" pitchFamily="18" charset="-78"/>
              </a:rPr>
              <a:t>– bitva u </a:t>
            </a:r>
            <a:r>
              <a:rPr lang="cs-CZ" b="1" dirty="0" err="1">
                <a:cs typeface="Andalus" pitchFamily="18" charset="-78"/>
              </a:rPr>
              <a:t>Gettysburgu</a:t>
            </a:r>
            <a:r>
              <a:rPr lang="cs-CZ" b="1" dirty="0">
                <a:cs typeface="Andalus" pitchFamily="18" charset="-78"/>
              </a:rPr>
              <a:t> – největší bitva </a:t>
            </a:r>
            <a:r>
              <a:rPr lang="cs-CZ" b="1" dirty="0" smtClean="0">
                <a:cs typeface="Andalus" pitchFamily="18" charset="-78"/>
              </a:rPr>
              <a:t>války</a:t>
            </a:r>
          </a:p>
          <a:p>
            <a:pPr>
              <a:buNone/>
            </a:pPr>
            <a:endParaRPr lang="cs-CZ" b="1" dirty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nasazeno </a:t>
            </a:r>
            <a:r>
              <a:rPr lang="cs-CZ" b="1" dirty="0">
                <a:cs typeface="Andalus" pitchFamily="18" charset="-78"/>
              </a:rPr>
              <a:t>160 000 vojáků, ztráty celkem cca 50 000 mrtvých, raněných a </a:t>
            </a:r>
            <a:r>
              <a:rPr lang="cs-CZ" b="1" dirty="0" smtClean="0">
                <a:cs typeface="Andalus" pitchFamily="18" charset="-78"/>
              </a:rPr>
              <a:t>nezvěstných</a:t>
            </a:r>
          </a:p>
          <a:p>
            <a:pPr>
              <a:buNone/>
            </a:pPr>
            <a:endParaRPr lang="cs-CZ" b="1" dirty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bitva </a:t>
            </a:r>
            <a:r>
              <a:rPr lang="cs-CZ" b="1" dirty="0">
                <a:cs typeface="Andalus" pitchFamily="18" charset="-78"/>
              </a:rPr>
              <a:t>byla obratem ve válce ve prospěch Severu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38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Thure de Thulstrup - L. Prang and Co. - Battle of Gettysburg - Restoration by Adam Cue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000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Generál Robert </a:t>
            </a:r>
            <a:r>
              <a:rPr lang="cs-CZ" b="1" dirty="0" err="1" smtClean="0"/>
              <a:t>Lee</a:t>
            </a:r>
            <a:r>
              <a:rPr lang="cs-CZ" b="1" dirty="0" smtClean="0"/>
              <a:t> - Jih                Generál </a:t>
            </a:r>
            <a:r>
              <a:rPr lang="cs-CZ" b="1" dirty="0" err="1" smtClean="0"/>
              <a:t>Ulysses</a:t>
            </a:r>
            <a:r>
              <a:rPr lang="cs-CZ" b="1" dirty="0" smtClean="0"/>
              <a:t> Grand - Sever</a:t>
            </a:r>
            <a:endParaRPr lang="cs-CZ" b="1" dirty="0"/>
          </a:p>
        </p:txBody>
      </p:sp>
      <p:pic>
        <p:nvPicPr>
          <p:cNvPr id="4" name="Picture 2" descr="File:General Robert E. L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429124" cy="4857785"/>
          </a:xfrm>
          <a:prstGeom prst="rect">
            <a:avLst/>
          </a:prstGeom>
          <a:noFill/>
        </p:spPr>
      </p:pic>
      <p:pic>
        <p:nvPicPr>
          <p:cNvPr id="5" name="Picture 2" descr="File:General Ulysses S. Gran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21481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Kapitulace Konfederace</a:t>
            </a:r>
            <a:endParaRPr lang="cs-CZ" b="1" dirty="0"/>
          </a:p>
        </p:txBody>
      </p:sp>
      <p:pic>
        <p:nvPicPr>
          <p:cNvPr id="4" name="Picture 2" descr="File:Lee Surrenders to Grant at Appomatt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620000" cy="541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apasveta.info/amerika/images/severni_amerika_ref02_720x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0105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cs-CZ" b="1" dirty="0" smtClean="0">
                <a:cs typeface="Andalus" pitchFamily="18" charset="-78"/>
              </a:rPr>
              <a:t> </a:t>
            </a:r>
            <a:r>
              <a:rPr lang="cs-CZ" b="1" dirty="0">
                <a:cs typeface="Andalus" pitchFamily="18" charset="-78"/>
              </a:rPr>
              <a:t>9</a:t>
            </a:r>
            <a:r>
              <a:rPr lang="cs-CZ" b="1" dirty="0" smtClean="0">
                <a:cs typeface="Andalus" pitchFamily="18" charset="-78"/>
              </a:rPr>
              <a:t>. 4. 1865 </a:t>
            </a:r>
            <a:r>
              <a:rPr lang="cs-CZ" b="1" dirty="0">
                <a:cs typeface="Andalus" pitchFamily="18" charset="-78"/>
              </a:rPr>
              <a:t>– Jih kapituloval – USA opět </a:t>
            </a:r>
            <a:r>
              <a:rPr lang="cs-CZ" b="1" dirty="0" smtClean="0">
                <a:cs typeface="Andalus" pitchFamily="18" charset="-78"/>
              </a:rPr>
              <a:t>sjednoceny</a:t>
            </a:r>
          </a:p>
          <a:p>
            <a:pPr>
              <a:buNone/>
            </a:pPr>
            <a:endParaRPr lang="cs-CZ" b="1" dirty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14. 4. 1865 </a:t>
            </a:r>
            <a:r>
              <a:rPr lang="cs-CZ" b="1" dirty="0">
                <a:cs typeface="Andalus" pitchFamily="18" charset="-78"/>
              </a:rPr>
              <a:t>– spáchán atentát na prezidenta Lincolna – jeho nástupcem se stal </a:t>
            </a:r>
            <a:r>
              <a:rPr lang="cs-CZ" b="1" dirty="0" err="1">
                <a:cs typeface="Andalus" pitchFamily="18" charset="-78"/>
              </a:rPr>
              <a:t>Andrew</a:t>
            </a:r>
            <a:r>
              <a:rPr lang="cs-CZ" b="1" dirty="0">
                <a:cs typeface="Andalus" pitchFamily="18" charset="-78"/>
              </a:rPr>
              <a:t> </a:t>
            </a:r>
            <a:r>
              <a:rPr lang="cs-CZ" b="1" dirty="0" err="1" smtClean="0">
                <a:cs typeface="Andalus" pitchFamily="18" charset="-78"/>
              </a:rPr>
              <a:t>Johnson</a:t>
            </a:r>
            <a:endParaRPr lang="cs-CZ" b="1" dirty="0" smtClean="0">
              <a:cs typeface="Andalus" pitchFamily="18" charset="-78"/>
            </a:endParaRPr>
          </a:p>
          <a:p>
            <a:pPr>
              <a:buNone/>
            </a:pPr>
            <a:endParaRPr lang="cs-CZ" b="1" dirty="0">
              <a:cs typeface="Andalus" pitchFamily="18" charset="-78"/>
            </a:endParaRPr>
          </a:p>
          <a:p>
            <a:r>
              <a:rPr lang="cs-CZ" b="1" dirty="0" smtClean="0">
                <a:cs typeface="Andalus" pitchFamily="18" charset="-78"/>
              </a:rPr>
              <a:t>zahájena tzv. rekonstrukce </a:t>
            </a:r>
            <a:r>
              <a:rPr lang="cs-CZ" b="1" dirty="0">
                <a:cs typeface="Andalus" pitchFamily="18" charset="-78"/>
              </a:rPr>
              <a:t>Jihu – prováděna necitlivě, což vedlo k dalším rozporům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77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/>
              <a:t>Občanská válka v </a:t>
            </a:r>
            <a:r>
              <a:rPr lang="cs-CZ" sz="6000" b="1" dirty="0" smtClean="0"/>
              <a:t>USA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cs typeface="Andalus" pitchFamily="18" charset="-78"/>
              </a:rPr>
              <a:t>nerovnoměrný </a:t>
            </a:r>
            <a:r>
              <a:rPr lang="cs-CZ" b="1" dirty="0">
                <a:cs typeface="Andalus" pitchFamily="18" charset="-78"/>
              </a:rPr>
              <a:t>vývoj</a:t>
            </a:r>
          </a:p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Sever </a:t>
            </a:r>
            <a:r>
              <a:rPr lang="cs-CZ" b="1" dirty="0">
                <a:cs typeface="Andalus" pitchFamily="18" charset="-78"/>
              </a:rPr>
              <a:t>– průmyslový, rozvinutý, zemědělství soustředěné na obilí </a:t>
            </a:r>
            <a:r>
              <a:rPr lang="cs-CZ" b="1" dirty="0" smtClean="0">
                <a:cs typeface="Andalus" pitchFamily="18" charset="-78"/>
              </a:rPr>
              <a:t>atd.</a:t>
            </a:r>
            <a:endParaRPr lang="cs-CZ" b="1" dirty="0">
              <a:cs typeface="Andalus" pitchFamily="18" charset="-78"/>
            </a:endParaRPr>
          </a:p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Jih</a:t>
            </a:r>
            <a:r>
              <a:rPr lang="cs-CZ" b="1" dirty="0" smtClean="0">
                <a:cs typeface="Andalus" pitchFamily="18" charset="-78"/>
              </a:rPr>
              <a:t> </a:t>
            </a:r>
            <a:r>
              <a:rPr lang="cs-CZ" b="1" dirty="0">
                <a:cs typeface="Andalus" pitchFamily="18" charset="-78"/>
              </a:rPr>
              <a:t>– agrární, minimum průmyslu, zemědělství specializované na bavlnu, tabák, kukuřici</a:t>
            </a:r>
          </a:p>
          <a:p>
            <a:r>
              <a:rPr lang="cs-CZ" b="1" dirty="0" smtClean="0">
                <a:cs typeface="Andalus" pitchFamily="18" charset="-78"/>
              </a:rPr>
              <a:t>plantážnické </a:t>
            </a:r>
            <a:r>
              <a:rPr lang="cs-CZ" b="1" dirty="0">
                <a:cs typeface="Andalus" pitchFamily="18" charset="-78"/>
              </a:rPr>
              <a:t>velkostatky, vlastněné nejbohatšími vrstvami – pracují na nich výhradně </a:t>
            </a:r>
            <a:r>
              <a:rPr lang="cs-CZ" b="1" u="sng" dirty="0">
                <a:cs typeface="Andalus" pitchFamily="18" charset="-78"/>
              </a:rPr>
              <a:t>černošští otroci</a:t>
            </a:r>
          </a:p>
          <a:p>
            <a:pPr>
              <a:defRPr/>
            </a:pP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312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Bavlníková plantáž</a:t>
            </a:r>
            <a:endParaRPr lang="cs-CZ" b="1" dirty="0"/>
          </a:p>
        </p:txBody>
      </p:sp>
      <p:pic>
        <p:nvPicPr>
          <p:cNvPr id="4" name="Picture 2" descr="File:Cotton gin harp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2407" y="1600200"/>
            <a:ext cx="59591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Zbičovaný otrok</a:t>
            </a:r>
            <a:endParaRPr lang="cs-CZ" b="1" dirty="0"/>
          </a:p>
        </p:txBody>
      </p:sp>
      <p:pic>
        <p:nvPicPr>
          <p:cNvPr id="4" name="Picture 2" descr="http://upload.wikimedia.org/wikipedia/commons/5/50/Cicatrices_de_flagellation_sur_un_escla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5969" y="1600200"/>
            <a:ext cx="273206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alba.cz/forumfoto/albums/Novovek/normal_USA_Map_1864_including_Civil_War_Divis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&amp;ccaron;anská válka v USA (1861 - 186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476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/>
              <a:t>Občanská válka v USA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cs typeface="Andalus" pitchFamily="18" charset="-78"/>
              </a:rPr>
              <a:t>Severní </a:t>
            </a:r>
            <a:r>
              <a:rPr lang="cs-CZ" sz="3600" b="1" dirty="0">
                <a:cs typeface="Andalus" pitchFamily="18" charset="-78"/>
              </a:rPr>
              <a:t>státy chtějí otroctví zrušit (nové pracovní síly) – Jih </a:t>
            </a:r>
            <a:r>
              <a:rPr lang="cs-CZ" sz="3600" b="1" dirty="0" smtClean="0">
                <a:cs typeface="Andalus" pitchFamily="18" charset="-78"/>
              </a:rPr>
              <a:t>nechce</a:t>
            </a:r>
          </a:p>
          <a:p>
            <a:pPr>
              <a:buNone/>
            </a:pPr>
            <a:endParaRPr lang="cs-CZ" sz="3600" b="1" dirty="0">
              <a:cs typeface="Andalus" pitchFamily="18" charset="-78"/>
            </a:endParaRPr>
          </a:p>
          <a:p>
            <a:r>
              <a:rPr lang="cs-CZ" sz="3600" b="1" dirty="0" smtClean="0">
                <a:cs typeface="Andalus" pitchFamily="18" charset="-78"/>
              </a:rPr>
              <a:t>politické </a:t>
            </a:r>
            <a:r>
              <a:rPr lang="cs-CZ" sz="3600" b="1" dirty="0">
                <a:cs typeface="Andalus" pitchFamily="18" charset="-78"/>
              </a:rPr>
              <a:t>rozpory – strana demokratická (podporuje </a:t>
            </a:r>
            <a:r>
              <a:rPr lang="cs-CZ" sz="3600" b="1" dirty="0" smtClean="0">
                <a:cs typeface="Andalus" pitchFamily="18" charset="-78"/>
              </a:rPr>
              <a:t>plantážníky - Jih) </a:t>
            </a:r>
            <a:r>
              <a:rPr lang="cs-CZ" sz="3600" b="1" dirty="0">
                <a:cs typeface="Andalus" pitchFamily="18" charset="-78"/>
              </a:rPr>
              <a:t>a republikánská (podporuje odpůrce </a:t>
            </a:r>
            <a:r>
              <a:rPr lang="cs-CZ" sz="3600" b="1" dirty="0" smtClean="0">
                <a:cs typeface="Andalus" pitchFamily="18" charset="-78"/>
              </a:rPr>
              <a:t>otroctví - Sever)</a:t>
            </a:r>
            <a:endParaRPr lang="cs-CZ" sz="3600" b="1" dirty="0">
              <a:cs typeface="Andalus" pitchFamily="18" charset="-78"/>
            </a:endParaRPr>
          </a:p>
          <a:p>
            <a:pPr>
              <a:buNone/>
            </a:pPr>
            <a:endParaRPr lang="cs-CZ" b="1" dirty="0">
              <a:cs typeface="Andalus" pitchFamily="18" charset="-78"/>
            </a:endParaRPr>
          </a:p>
          <a:p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61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214291"/>
            <a:ext cx="8229600" cy="1714511"/>
          </a:xfrm>
        </p:spPr>
        <p:txBody>
          <a:bodyPr>
            <a:normAutofit/>
          </a:bodyPr>
          <a:lstStyle/>
          <a:p>
            <a:r>
              <a:rPr lang="cs-CZ" b="1" dirty="0" smtClean="0">
                <a:cs typeface="Andalus" pitchFamily="18" charset="-78"/>
              </a:rPr>
              <a:t>1860 - zvolen prezidentem 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Abraham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Lincoln</a:t>
            </a:r>
          </a:p>
          <a:p>
            <a:pPr algn="just"/>
            <a:r>
              <a:rPr lang="cs-CZ" b="1" dirty="0" smtClean="0">
                <a:cs typeface="Andalus" pitchFamily="18" charset="-78"/>
              </a:rPr>
              <a:t>Jižní </a:t>
            </a:r>
            <a:r>
              <a:rPr lang="cs-CZ" b="1" dirty="0">
                <a:cs typeface="Andalus" pitchFamily="18" charset="-78"/>
              </a:rPr>
              <a:t>státy na jeho zvolení reagují vystoupením z </a:t>
            </a:r>
            <a:r>
              <a:rPr lang="cs-CZ" b="1" dirty="0" smtClean="0">
                <a:cs typeface="Andalus" pitchFamily="18" charset="-78"/>
              </a:rPr>
              <a:t>Unie a vytváří Konfederaci</a:t>
            </a:r>
            <a:endParaRPr lang="cs-CZ" b="1" dirty="0">
              <a:cs typeface="Andalus" pitchFamily="18" charset="-78"/>
            </a:endParaRPr>
          </a:p>
        </p:txBody>
      </p:sp>
      <p:pic>
        <p:nvPicPr>
          <p:cNvPr id="4" name="Picture 2" descr="File:Abraham Lincoln head on shoulders photo 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929090" cy="464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58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300</Words>
  <Application>Microsoft Office PowerPoint</Application>
  <PresentationFormat>Předvádění na obrazovce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Občanská válka v USA</vt:lpstr>
      <vt:lpstr>Bavlníková plantáž</vt:lpstr>
      <vt:lpstr>Zbičovaný otrok</vt:lpstr>
      <vt:lpstr>Snímek 6</vt:lpstr>
      <vt:lpstr>Snímek 7</vt:lpstr>
      <vt:lpstr>Občanská válka v USA</vt:lpstr>
      <vt:lpstr>Snímek 9</vt:lpstr>
      <vt:lpstr>Snímek 10</vt:lpstr>
      <vt:lpstr>Fort Sumter</vt:lpstr>
      <vt:lpstr>Snímek 12</vt:lpstr>
      <vt:lpstr>Vlajka Konfederace</vt:lpstr>
      <vt:lpstr>Vlajka Unie</vt:lpstr>
      <vt:lpstr>Hlavní strategie Severu</vt:lpstr>
      <vt:lpstr>Snímek 16</vt:lpstr>
      <vt:lpstr>Snímek 17</vt:lpstr>
      <vt:lpstr>Snímek 18</vt:lpstr>
      <vt:lpstr>Kapitulace Konfederace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smid.jaromir</dc:creator>
  <cp:lastModifiedBy>M.Pechackova</cp:lastModifiedBy>
  <cp:revision>58</cp:revision>
  <dcterms:created xsi:type="dcterms:W3CDTF">2011-11-09T14:01:04Z</dcterms:created>
  <dcterms:modified xsi:type="dcterms:W3CDTF">2013-04-14T17:06:10Z</dcterms:modified>
</cp:coreProperties>
</file>