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3" r:id="rId8"/>
    <p:sldId id="266" r:id="rId9"/>
    <p:sldId id="267" r:id="rId10"/>
    <p:sldId id="268" r:id="rId11"/>
    <p:sldId id="269" r:id="rId12"/>
    <p:sldId id="265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3333CC"/>
    <a:srgbClr val="006600"/>
    <a:srgbClr val="660066"/>
    <a:srgbClr val="D60093"/>
    <a:srgbClr val="66FF66"/>
    <a:srgbClr val="FF0066"/>
    <a:srgbClr val="00CC00"/>
    <a:srgbClr val="CC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703-3D34-4EDA-A18A-9CFAC8E3FD80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458AD9-73D2-4053-9D74-5432ED208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703-3D34-4EDA-A18A-9CFAC8E3FD80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AD9-73D2-4053-9D74-5432ED208B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2458AD9-73D2-4053-9D74-5432ED208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703-3D34-4EDA-A18A-9CFAC8E3FD80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703-3D34-4EDA-A18A-9CFAC8E3FD80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2458AD9-73D2-4053-9D74-5432ED208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703-3D34-4EDA-A18A-9CFAC8E3FD80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458AD9-73D2-4053-9D74-5432ED208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6A2F703-3D34-4EDA-A18A-9CFAC8E3FD80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AD9-73D2-4053-9D74-5432ED208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703-3D34-4EDA-A18A-9CFAC8E3FD80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2458AD9-73D2-4053-9D74-5432ED208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703-3D34-4EDA-A18A-9CFAC8E3FD80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2458AD9-73D2-4053-9D74-5432ED208B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703-3D34-4EDA-A18A-9CFAC8E3FD80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458AD9-73D2-4053-9D74-5432ED208B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458AD9-73D2-4053-9D74-5432ED208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703-3D34-4EDA-A18A-9CFAC8E3FD80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2458AD9-73D2-4053-9D74-5432ED208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6A2F703-3D34-4EDA-A18A-9CFAC8E3FD80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6A2F703-3D34-4EDA-A18A-9CFAC8E3FD80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458AD9-73D2-4053-9D74-5432ED208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youtube.com/watch?v=-bGBATc6fDw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youtube.com/watch?v=bjn5Tgfpwk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KM3_-cxCkAs" TargetMode="External"/><Relationship Id="rId4" Type="http://schemas.openxmlformats.org/officeDocument/2006/relationships/hyperlink" Target="http://www.youtube.com/watch?v=w7oDs9SRMrg&amp;feature=relat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uFU9F71-sfw&amp;feature=related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youtube.com/watch?v=0rBSvpbuhU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6400800" cy="1752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                  </a:t>
            </a: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Mgr. Lenka Venclová</a:t>
            </a:r>
          </a:p>
          <a:p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                                8. </a:t>
            </a: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r</a:t>
            </a: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očník  </a:t>
            </a:r>
            <a:endParaRPr lang="cs-CZ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ic 421 AT" pitchFamily="2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96552" y="2420888"/>
            <a:ext cx="7772400" cy="1470025"/>
          </a:xfrm>
        </p:spPr>
        <p:txBody>
          <a:bodyPr/>
          <a:lstStyle/>
          <a:p>
            <a:r>
              <a:rPr lang="cs-CZ" b="1" dirty="0" smtClean="0">
                <a:latin typeface="Algerian" pitchFamily="82" charset="0"/>
              </a:rPr>
              <a:t>              DRAMA II.</a:t>
            </a:r>
            <a:endParaRPr lang="cs-CZ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6962">
            <a:off x="858072" y="71075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776976"/>
            <a:ext cx="1539120" cy="28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9193">
            <a:off x="454973" y="3708051"/>
            <a:ext cx="25807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2119">
            <a:off x="5533967" y="427301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7620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143240" y="5857892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Comic Sans MS" pitchFamily="66" charset="0"/>
              </a:rPr>
              <a:t>KDYBY TISÍC KLARINETŮ</a:t>
            </a:r>
            <a:endParaRPr lang="cs-CZ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408712" cy="512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357422" y="5857892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BESÍDKA ŽÁKŮ ZVLÁŠTNÍ ŠKOLY</a:t>
            </a:r>
            <a:endParaRPr lang="cs-CZ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953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71604" y="285728"/>
            <a:ext cx="4570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Divadlo </a:t>
            </a:r>
            <a:r>
              <a:rPr lang="cs-CZ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járy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cimrmana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050" name="Picture 2" descr="http://www.tyden.cz/obrazek/divadlo-jary-cimrmana-1-47010bf2b5ddd_200x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00042"/>
            <a:ext cx="1905000" cy="28670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85720" y="857232"/>
            <a:ext cx="691407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vzniká r. 1967</a:t>
            </a:r>
          </a:p>
          <a:p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15 her hraných v nezměněné podobě 25 let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660066"/>
                </a:solidFill>
                <a:latin typeface="Comic Sans MS" pitchFamily="66" charset="0"/>
              </a:rPr>
              <a:t>autorská dvojice </a:t>
            </a:r>
            <a:r>
              <a:rPr lang="cs-CZ" sz="2000" dirty="0" smtClean="0">
                <a:latin typeface="Comic Sans MS" pitchFamily="66" charset="0"/>
              </a:rPr>
              <a:t>– </a:t>
            </a:r>
            <a:r>
              <a:rPr lang="cs-CZ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Z. Svěrák </a:t>
            </a:r>
            <a:r>
              <a:rPr lang="cs-CZ" sz="2000" dirty="0" smtClean="0">
                <a:latin typeface="Comic Sans MS" pitchFamily="66" charset="0"/>
              </a:rPr>
              <a:t>( 1936 )</a:t>
            </a:r>
          </a:p>
          <a:p>
            <a:r>
              <a:rPr lang="cs-CZ" sz="2000" dirty="0" smtClean="0">
                <a:latin typeface="Comic Sans MS" pitchFamily="66" charset="0"/>
              </a:rPr>
              <a:t>                            </a:t>
            </a:r>
            <a:r>
              <a:rPr lang="cs-CZ" sz="2000" dirty="0" smtClean="0">
                <a:solidFill>
                  <a:srgbClr val="006600"/>
                </a:solidFill>
                <a:latin typeface="Comic Sans MS" pitchFamily="66" charset="0"/>
              </a:rPr>
              <a:t>- učitel, redaktor ČR</a:t>
            </a:r>
          </a:p>
          <a:p>
            <a:r>
              <a:rPr lang="cs-CZ" sz="2000" dirty="0" smtClean="0">
                <a:solidFill>
                  <a:srgbClr val="006600"/>
                </a:solidFill>
                <a:latin typeface="Comic Sans MS" pitchFamily="66" charset="0"/>
              </a:rPr>
              <a:t>             herec, scénárista, dramaturg, spisovatel, textař</a:t>
            </a:r>
          </a:p>
          <a:p>
            <a:r>
              <a:rPr lang="cs-CZ" sz="2000" dirty="0" smtClean="0">
                <a:solidFill>
                  <a:srgbClr val="006600"/>
                </a:solidFill>
                <a:latin typeface="Comic Sans MS" pitchFamily="66" charset="0"/>
              </a:rPr>
              <a:t>              s Jaroslavem Uhlířem – v ČT Hodina zpěvu</a:t>
            </a:r>
            <a:endParaRPr lang="cs-CZ" sz="24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                         </a:t>
            </a:r>
            <a:r>
              <a:rPr lang="cs-CZ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L. </a:t>
            </a:r>
            <a:r>
              <a:rPr lang="cs-CZ" sz="20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Smoljak</a:t>
            </a:r>
            <a:r>
              <a:rPr lang="cs-CZ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– (1931 – 2010 )</a:t>
            </a:r>
          </a:p>
          <a:p>
            <a:r>
              <a:rPr lang="cs-CZ" sz="2400" dirty="0" smtClean="0">
                <a:latin typeface="Comic Sans MS" pitchFamily="66" charset="0"/>
              </a:rPr>
              <a:t>          </a:t>
            </a:r>
            <a:r>
              <a:rPr lang="cs-CZ" sz="2000" dirty="0" smtClean="0">
                <a:solidFill>
                  <a:srgbClr val="006600"/>
                </a:solidFill>
                <a:latin typeface="Comic Sans MS" pitchFamily="66" charset="0"/>
              </a:rPr>
              <a:t>filmový divadelní režisér, scénárista, herec</a:t>
            </a:r>
            <a:endParaRPr lang="cs-CZ" sz="24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rgbClr val="660066"/>
                </a:solidFill>
                <a:latin typeface="Comic Sans MS" pitchFamily="66" charset="0"/>
              </a:rPr>
              <a:t>Cimrman – fiktivní postava všeuměla</a:t>
            </a:r>
          </a:p>
          <a:p>
            <a:r>
              <a:rPr lang="cs-CZ" sz="2000" dirty="0" smtClean="0">
                <a:solidFill>
                  <a:srgbClr val="D60093"/>
                </a:solidFill>
                <a:latin typeface="Comic Sans MS" pitchFamily="66" charset="0"/>
              </a:rPr>
              <a:t>                 zvolen největším Čechem v r. 2005</a:t>
            </a:r>
          </a:p>
          <a:p>
            <a:r>
              <a:rPr lang="cs-CZ" sz="2400" dirty="0" smtClean="0">
                <a:solidFill>
                  <a:srgbClr val="D60093"/>
                </a:solidFill>
                <a:latin typeface="Comic Sans MS" pitchFamily="66" charset="0"/>
              </a:rPr>
              <a:t>                       </a:t>
            </a:r>
            <a:r>
              <a:rPr lang="cs-CZ" sz="2000" i="1" dirty="0" smtClean="0">
                <a:solidFill>
                  <a:srgbClr val="D60093"/>
                </a:solidFill>
                <a:latin typeface="Comic Sans MS" pitchFamily="66" charset="0"/>
              </a:rPr>
              <a:t>národ milující recesi </a:t>
            </a:r>
          </a:p>
          <a:p>
            <a:endParaRPr lang="cs-CZ" sz="2000" i="1" dirty="0" smtClean="0">
              <a:latin typeface="Comic Sans MS" pitchFamily="66" charset="0"/>
            </a:endParaRPr>
          </a:p>
          <a:p>
            <a:r>
              <a:rPr lang="cs-CZ" sz="2000" b="1" i="1" dirty="0" smtClean="0">
                <a:solidFill>
                  <a:srgbClr val="660066"/>
                </a:solidFill>
                <a:latin typeface="Comic Sans MS" pitchFamily="66" charset="0"/>
              </a:rPr>
              <a:t>navazují na mystifikační humor Jaroslava HAŠKA</a:t>
            </a:r>
          </a:p>
          <a:p>
            <a:r>
              <a:rPr lang="cs-CZ" sz="2000" b="1" i="1" dirty="0" smtClean="0">
                <a:solidFill>
                  <a:srgbClr val="660066"/>
                </a:solidFill>
                <a:latin typeface="Comic Sans MS" pitchFamily="66" charset="0"/>
              </a:rPr>
              <a:t>tradici ochotnictví, slovní humor V+W</a:t>
            </a:r>
          </a:p>
          <a:p>
            <a:endParaRPr lang="cs-CZ" sz="2000" b="1" i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endParaRPr lang="cs-CZ" sz="2000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idnes.cz/08/101/gal/KOT264b27_cim_H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2920" y="500043"/>
            <a:ext cx="3847704" cy="264320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4282" y="642918"/>
            <a:ext cx="925766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660066"/>
                </a:solidFill>
                <a:latin typeface="Comic Sans MS" pitchFamily="66" charset="0"/>
              </a:rPr>
              <a:t>humor na kontrastu vysokého</a:t>
            </a:r>
          </a:p>
          <a:p>
            <a:r>
              <a:rPr lang="cs-CZ" sz="2000" dirty="0" smtClean="0">
                <a:solidFill>
                  <a:srgbClr val="660066"/>
                </a:solidFill>
                <a:latin typeface="Comic Sans MS" pitchFamily="66" charset="0"/>
              </a:rPr>
              <a:t>                       a nízkého stylu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rozumí mu intelektuál i laik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3333CC"/>
                </a:solidFill>
                <a:latin typeface="Comic Sans MS" pitchFamily="66" charset="0"/>
              </a:rPr>
              <a:t>HRY mají 2 části:</a:t>
            </a:r>
          </a:p>
          <a:p>
            <a:pPr marL="457200" indent="-457200">
              <a:buAutoNum type="arabicPeriod"/>
            </a:pPr>
            <a:r>
              <a:rPr lang="cs-CZ" sz="2000" b="1" i="1" dirty="0" smtClean="0">
                <a:solidFill>
                  <a:srgbClr val="A50021"/>
                </a:solidFill>
                <a:latin typeface="Comic Sans MS" pitchFamily="66" charset="0"/>
              </a:rPr>
              <a:t>tzv. seminář</a:t>
            </a:r>
          </a:p>
          <a:p>
            <a:pPr marL="457200" indent="-457200"/>
            <a:r>
              <a:rPr lang="cs-CZ" sz="2000" dirty="0" smtClean="0">
                <a:solidFill>
                  <a:srgbClr val="A50021"/>
                </a:solidFill>
                <a:latin typeface="Comic Sans MS" pitchFamily="66" charset="0"/>
              </a:rPr>
              <a:t>       parodie pseudovědy a osvětář -</a:t>
            </a:r>
          </a:p>
          <a:p>
            <a:pPr marL="457200" indent="-457200"/>
            <a:r>
              <a:rPr lang="cs-CZ" sz="2000" dirty="0" smtClean="0">
                <a:solidFill>
                  <a:srgbClr val="A50021"/>
                </a:solidFill>
                <a:latin typeface="Comic Sans MS" pitchFamily="66" charset="0"/>
              </a:rPr>
              <a:t>       </a:t>
            </a:r>
            <a:r>
              <a:rPr lang="cs-CZ" sz="2000" dirty="0" err="1" smtClean="0">
                <a:solidFill>
                  <a:srgbClr val="A50021"/>
                </a:solidFill>
                <a:latin typeface="Comic Sans MS" pitchFamily="66" charset="0"/>
              </a:rPr>
              <a:t>ství</a:t>
            </a:r>
            <a:r>
              <a:rPr lang="cs-CZ" sz="2000" dirty="0" smtClean="0">
                <a:solidFill>
                  <a:srgbClr val="A50021"/>
                </a:solidFill>
                <a:latin typeface="Comic Sans MS" pitchFamily="66" charset="0"/>
              </a:rPr>
              <a:t> – glosují současné dění</a:t>
            </a:r>
          </a:p>
          <a:p>
            <a:pPr marL="457200" indent="-457200"/>
            <a:endParaRPr lang="cs-CZ" sz="20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457200" indent="-457200">
              <a:buAutoNum type="arabicPeriod" startAt="2"/>
            </a:pPr>
            <a:r>
              <a:rPr lang="cs-CZ" sz="2000" b="1" i="1" dirty="0" smtClean="0">
                <a:solidFill>
                  <a:srgbClr val="006600"/>
                </a:solidFill>
                <a:latin typeface="Comic Sans MS" pitchFamily="66" charset="0"/>
              </a:rPr>
              <a:t>dramatická akce – </a:t>
            </a:r>
            <a:r>
              <a:rPr lang="cs-CZ" sz="2000" i="1" dirty="0" smtClean="0">
                <a:solidFill>
                  <a:srgbClr val="006600"/>
                </a:solidFill>
                <a:latin typeface="Comic Sans MS" pitchFamily="66" charset="0"/>
              </a:rPr>
              <a:t>herci jen </a:t>
            </a:r>
            <a:r>
              <a:rPr lang="cs-CZ" sz="2000" b="1" i="1" dirty="0" smtClean="0">
                <a:solidFill>
                  <a:srgbClr val="006600"/>
                </a:solidFill>
                <a:latin typeface="Comic Sans MS" pitchFamily="66" charset="0"/>
              </a:rPr>
              <a:t>muži</a:t>
            </a:r>
          </a:p>
          <a:p>
            <a:pPr marL="457200" indent="-457200"/>
            <a:r>
              <a:rPr lang="cs-CZ" sz="2000" b="1" i="1" dirty="0" smtClean="0">
                <a:solidFill>
                  <a:srgbClr val="006600"/>
                </a:solidFill>
                <a:latin typeface="Comic Sans MS" pitchFamily="66" charset="0"/>
              </a:rPr>
              <a:t>                          </a:t>
            </a:r>
            <a:r>
              <a:rPr lang="cs-CZ" sz="2000" i="1" dirty="0" smtClean="0">
                <a:solidFill>
                  <a:srgbClr val="006600"/>
                </a:solidFill>
                <a:latin typeface="Comic Sans MS" pitchFamily="66" charset="0"/>
              </a:rPr>
              <a:t>podehrávají – </a:t>
            </a:r>
            <a:r>
              <a:rPr lang="cs-CZ" sz="2000" b="1" i="1" dirty="0" smtClean="0">
                <a:solidFill>
                  <a:srgbClr val="006600"/>
                </a:solidFill>
                <a:latin typeface="Comic Sans MS" pitchFamily="66" charset="0"/>
              </a:rPr>
              <a:t>forma ochotnictví </a:t>
            </a:r>
            <a:r>
              <a:rPr lang="cs-CZ" sz="2000" i="1" dirty="0" smtClean="0">
                <a:solidFill>
                  <a:srgbClr val="006600"/>
                </a:solidFill>
                <a:latin typeface="Comic Sans MS" pitchFamily="66" charset="0"/>
              </a:rPr>
              <a:t>– bez výrazu </a:t>
            </a:r>
          </a:p>
          <a:p>
            <a:pPr marL="457200" indent="-457200"/>
            <a:endParaRPr lang="cs-CZ" sz="2000" i="1" dirty="0" smtClean="0">
              <a:latin typeface="Comic Sans MS" pitchFamily="66" charset="0"/>
            </a:endParaRPr>
          </a:p>
          <a:p>
            <a:pPr marL="457200" indent="-457200"/>
            <a:r>
              <a:rPr lang="cs-CZ" sz="2000" b="1" i="1" dirty="0" smtClean="0">
                <a:solidFill>
                  <a:srgbClr val="002060"/>
                </a:solidFill>
                <a:latin typeface="Comic Sans MS" pitchFamily="66" charset="0"/>
              </a:rPr>
              <a:t>HRY:  </a:t>
            </a:r>
            <a:r>
              <a:rPr lang="cs-CZ" sz="2000" i="1" dirty="0" smtClean="0">
                <a:solidFill>
                  <a:srgbClr val="002060"/>
                </a:solidFill>
                <a:latin typeface="Comic Sans MS" pitchFamily="66" charset="0"/>
              </a:rPr>
              <a:t>Akt (67)                                      Lijavec                          Blaník     </a:t>
            </a:r>
          </a:p>
          <a:p>
            <a:pPr marL="457200" indent="-457200"/>
            <a:r>
              <a:rPr lang="cs-CZ" sz="2000" i="1" dirty="0" smtClean="0">
                <a:solidFill>
                  <a:srgbClr val="002060"/>
                </a:solidFill>
                <a:latin typeface="Comic Sans MS" pitchFamily="66" charset="0"/>
              </a:rPr>
              <a:t>          Vyšetřování ztráty třídní knihy    Němý Bobeš                  Záskok </a:t>
            </a:r>
          </a:p>
          <a:p>
            <a:pPr marL="457200" indent="-457200"/>
            <a:r>
              <a:rPr lang="cs-CZ" sz="2000" i="1" dirty="0" smtClean="0">
                <a:solidFill>
                  <a:srgbClr val="002060"/>
                </a:solidFill>
                <a:latin typeface="Comic Sans MS" pitchFamily="66" charset="0"/>
              </a:rPr>
              <a:t>          Hospoda na mýtince                     Cimrman v říši hudby    Švestka</a:t>
            </a:r>
          </a:p>
          <a:p>
            <a:pPr marL="457200" indent="-457200"/>
            <a:r>
              <a:rPr lang="cs-CZ" sz="2000" i="1" dirty="0" smtClean="0">
                <a:solidFill>
                  <a:srgbClr val="002060"/>
                </a:solidFill>
                <a:latin typeface="Comic Sans MS" pitchFamily="66" charset="0"/>
              </a:rPr>
              <a:t>          Dlouhý, Široký a Krátkozraký       Posel z </a:t>
            </a:r>
            <a:r>
              <a:rPr lang="cs-CZ" sz="2000" i="1" dirty="0" err="1" smtClean="0">
                <a:solidFill>
                  <a:srgbClr val="002060"/>
                </a:solidFill>
                <a:latin typeface="Comic Sans MS" pitchFamily="66" charset="0"/>
              </a:rPr>
              <a:t>Liptákova</a:t>
            </a:r>
            <a:r>
              <a:rPr lang="cs-CZ" sz="2000" i="1" dirty="0" smtClean="0">
                <a:solidFill>
                  <a:srgbClr val="002060"/>
                </a:solidFill>
                <a:latin typeface="Comic Sans MS" pitchFamily="66" charset="0"/>
              </a:rPr>
              <a:t>          Afrika</a:t>
            </a:r>
          </a:p>
          <a:p>
            <a:pPr marL="457200" indent="-457200"/>
            <a:r>
              <a:rPr lang="cs-CZ" sz="2000" i="1" dirty="0" smtClean="0">
                <a:solidFill>
                  <a:srgbClr val="002060"/>
                </a:solidFill>
                <a:latin typeface="Comic Sans MS" pitchFamily="66" charset="0"/>
              </a:rPr>
              <a:t>   Dobytí severního pólu      Vražda v salonním </a:t>
            </a:r>
            <a:r>
              <a:rPr lang="cs-CZ" sz="2000" i="1" dirty="0" err="1" smtClean="0">
                <a:solidFill>
                  <a:srgbClr val="002060"/>
                </a:solidFill>
                <a:latin typeface="Comic Sans MS" pitchFamily="66" charset="0"/>
              </a:rPr>
              <a:t>coupé</a:t>
            </a:r>
            <a:r>
              <a:rPr lang="cs-CZ" sz="2000" i="1" dirty="0" smtClean="0">
                <a:solidFill>
                  <a:srgbClr val="002060"/>
                </a:solidFill>
                <a:latin typeface="Comic Sans MS" pitchFamily="66" charset="0"/>
              </a:rPr>
              <a:t>      České nebe 2010</a:t>
            </a:r>
            <a:endParaRPr lang="cs-CZ" sz="20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.mf.cz/184/5-Zdenek-Sverak-a-Petr-Bruknber-behem-predstaveni-Divadla-Jary-Cimrmana-Ceske-neb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3500430" cy="2473638"/>
          </a:xfrm>
          <a:prstGeom prst="rect">
            <a:avLst/>
          </a:prstGeom>
          <a:noFill/>
        </p:spPr>
      </p:pic>
      <p:pic>
        <p:nvPicPr>
          <p:cNvPr id="27652" name="Picture 4" descr="http://www.knihkupectvi-bn.cz/fotocache/bigorig/http--d----l----l--img.pemic.cz--l--sortimg--l--009--l--4--l--9--l--0094956-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57166"/>
            <a:ext cx="2161302" cy="3000396"/>
          </a:xfrm>
          <a:prstGeom prst="rect">
            <a:avLst/>
          </a:prstGeom>
          <a:noFill/>
        </p:spPr>
      </p:pic>
      <p:pic>
        <p:nvPicPr>
          <p:cNvPr id="27654" name="Picture 6" descr="http://www.zdjc.cz/galerie/cimrman/lijavec/lijav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57166"/>
            <a:ext cx="3286148" cy="2389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00430" y="5643578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3333CC"/>
                </a:solidFill>
              </a:rPr>
              <a:t>České nebe</a:t>
            </a:r>
            <a:endParaRPr lang="cs-CZ" b="1" i="1" dirty="0">
              <a:solidFill>
                <a:srgbClr val="3333CC"/>
              </a:solidFill>
            </a:endParaRPr>
          </a:p>
        </p:txBody>
      </p:sp>
      <p:pic>
        <p:nvPicPr>
          <p:cNvPr id="27656" name="Picture 8" descr="http://i.idnes.cz/08/101/c460/KOT1844a8_mytin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214686"/>
            <a:ext cx="3286148" cy="2171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OSVOBOZENÉ DIVADLO</a:t>
            </a:r>
            <a:endParaRPr lang="cs-CZ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503920" cy="4968552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1927 -1. studentská hra  VEST POCKET REVUE</a:t>
            </a:r>
          </a:p>
          <a:p>
            <a:pPr>
              <a:buNone/>
            </a:pPr>
            <a:r>
              <a:rPr lang="cs-CZ" sz="2000" i="1" dirty="0" smtClean="0">
                <a:solidFill>
                  <a:srgbClr val="002060"/>
                </a:solidFill>
              </a:rPr>
              <a:t>                neměla děj, sled výstupů vtipně glosujících současnost  </a:t>
            </a:r>
          </a:p>
          <a:p>
            <a:pPr>
              <a:buNone/>
            </a:pPr>
            <a:endParaRPr lang="cs-CZ" sz="20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9339">
            <a:off x="1076526" y="3199186"/>
            <a:ext cx="1762426" cy="247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5478">
            <a:off x="6642461" y="3209001"/>
            <a:ext cx="1719687" cy="259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49289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581128"/>
            <a:ext cx="1224136" cy="167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39552" y="260648"/>
            <a:ext cx="792088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461" y="4077072"/>
            <a:ext cx="3940331" cy="217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611560" y="26064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JIŘÍ VOSKOVEC ( 1905-1981) </a:t>
            </a:r>
            <a:r>
              <a:rPr lang="cs-CZ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vl</a:t>
            </a:r>
            <a:r>
              <a:rPr lang="cs-CZ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. jménem </a:t>
            </a:r>
            <a:r>
              <a:rPr lang="cs-CZ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Waschmann</a:t>
            </a:r>
            <a:endParaRPr lang="cs-CZ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ic 421 AT" pitchFamily="2" charset="0"/>
            </a:endParaRP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ic 421 AT" pitchFamily="2" charset="0"/>
            </a:endParaRP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     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JAN WERICH  (1905 – 1980)</a:t>
            </a: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ic 421 AT" pitchFamily="2" charset="0"/>
            </a:endParaRP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          </a:t>
            </a:r>
            <a:r>
              <a:rPr lang="cs-CZ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JAROSLAV JEŽEK (1906 – 1942) – zrakové potíže</a:t>
            </a:r>
            <a:endParaRPr lang="cs-CZ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ic 421 AT" pitchFamily="2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2420888"/>
            <a:ext cx="69958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mprovizované divadlo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olitická satira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lovní humor v dialozích a písňových textech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2736" y="332656"/>
            <a:ext cx="8831264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6600"/>
                </a:solidFill>
                <a:latin typeface="Comic Sans MS" pitchFamily="66" charset="0"/>
              </a:rPr>
              <a:t>s</a:t>
            </a:r>
            <a:r>
              <a:rPr lang="cs-CZ" sz="2000" b="1" dirty="0" smtClean="0">
                <a:solidFill>
                  <a:srgbClr val="006600"/>
                </a:solidFill>
                <a:latin typeface="Comic Sans MS" pitchFamily="66" charset="0"/>
              </a:rPr>
              <a:t>pojení hlediště s jevištěm</a:t>
            </a:r>
          </a:p>
          <a:p>
            <a:endParaRPr lang="cs-CZ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cs-CZ" sz="2000" b="1" dirty="0">
                <a:solidFill>
                  <a:srgbClr val="A50021"/>
                </a:solidFill>
                <a:latin typeface="Comic Sans MS" pitchFamily="66" charset="0"/>
              </a:rPr>
              <a:t>t</a:t>
            </a:r>
            <a:r>
              <a:rPr lang="cs-CZ" sz="2000" b="1" dirty="0" smtClean="0">
                <a:solidFill>
                  <a:srgbClr val="A50021"/>
                </a:solidFill>
                <a:latin typeface="Comic Sans MS" pitchFamily="66" charset="0"/>
              </a:rPr>
              <a:t>zv. FORBÍNY – předscény – improvizovaně reagovali na aktuální dění</a:t>
            </a: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bezprostřednost – kontakt s publikem</a:t>
            </a:r>
          </a:p>
          <a:p>
            <a:endParaRPr lang="cs-CZ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p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ůsobení na širokou diváckou obec</a:t>
            </a:r>
          </a:p>
          <a:p>
            <a:r>
              <a:rPr lang="cs-CZ" sz="2000" b="1" dirty="0">
                <a:solidFill>
                  <a:srgbClr val="006600"/>
                </a:solidFill>
                <a:latin typeface="Comic Sans MS" pitchFamily="66" charset="0"/>
              </a:rPr>
              <a:t>u</a:t>
            </a:r>
            <a:r>
              <a:rPr lang="cs-CZ" sz="2000" b="1" dirty="0" smtClean="0">
                <a:solidFill>
                  <a:srgbClr val="006600"/>
                </a:solidFill>
                <a:latin typeface="Comic Sans MS" pitchFamily="66" charset="0"/>
              </a:rPr>
              <a:t>měli      rozesmát</a:t>
            </a:r>
          </a:p>
          <a:p>
            <a:r>
              <a:rPr lang="cs-CZ" sz="20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6600"/>
                </a:solidFill>
                <a:latin typeface="Comic Sans MS" pitchFamily="66" charset="0"/>
              </a:rPr>
              <a:t>           povzbudit</a:t>
            </a:r>
          </a:p>
          <a:p>
            <a:r>
              <a:rPr lang="cs-CZ" sz="20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6600"/>
                </a:solidFill>
                <a:latin typeface="Comic Sans MS" pitchFamily="66" charset="0"/>
              </a:rPr>
              <a:t>           vyhecovat</a:t>
            </a:r>
          </a:p>
          <a:p>
            <a:endParaRPr lang="cs-CZ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rgbClr val="A50021"/>
                </a:solidFill>
                <a:latin typeface="Comic Sans MS" pitchFamily="66" charset="0"/>
              </a:rPr>
              <a:t>Typ 2 klaunů – intelektuál</a:t>
            </a:r>
          </a:p>
          <a:p>
            <a:r>
              <a:rPr lang="cs-CZ" sz="2000" b="1" dirty="0">
                <a:solidFill>
                  <a:srgbClr val="A50021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A50021"/>
                </a:solidFill>
                <a:latin typeface="Comic Sans MS" pitchFamily="66" charset="0"/>
              </a:rPr>
              <a:t>                 živel</a:t>
            </a: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procházejících historií i současností</a:t>
            </a:r>
          </a:p>
          <a:p>
            <a:endParaRPr lang="cs-CZ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glosují nešvary a omyly doby a usilují o lepší lidštější tvář</a:t>
            </a:r>
          </a:p>
          <a:p>
            <a:endParaRPr lang="cs-CZ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cs-CZ" sz="2000" b="1" dirty="0">
                <a:solidFill>
                  <a:srgbClr val="006600"/>
                </a:solidFill>
                <a:latin typeface="Comic Sans MS" pitchFamily="66" charset="0"/>
              </a:rPr>
              <a:t>n</a:t>
            </a:r>
            <a:r>
              <a:rPr lang="cs-CZ" sz="2000" b="1" dirty="0" smtClean="0">
                <a:solidFill>
                  <a:srgbClr val="006600"/>
                </a:solidFill>
                <a:latin typeface="Comic Sans MS" pitchFamily="66" charset="0"/>
              </a:rPr>
              <a:t>emilosrdně odsuzují velikášství</a:t>
            </a:r>
          </a:p>
          <a:p>
            <a:r>
              <a:rPr lang="cs-CZ" sz="20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6600"/>
                </a:solidFill>
                <a:latin typeface="Comic Sans MS" pitchFamily="66" charset="0"/>
              </a:rPr>
              <a:t>                       směšnost diktátorů</a:t>
            </a:r>
          </a:p>
          <a:p>
            <a:r>
              <a:rPr lang="cs-CZ" sz="20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6600"/>
                </a:solidFill>
                <a:latin typeface="Comic Sans MS" pitchFamily="66" charset="0"/>
              </a:rPr>
              <a:t>                       nebezpečnost pasivity  </a:t>
            </a:r>
            <a:endParaRPr lang="cs-CZ" sz="2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9811">
            <a:off x="5686622" y="1965105"/>
            <a:ext cx="188355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79499">
            <a:off x="6675246" y="557756"/>
            <a:ext cx="2018774" cy="151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9486">
            <a:off x="344347" y="317163"/>
            <a:ext cx="2208074" cy="165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tvorba</a:t>
            </a:r>
            <a:endParaRPr lang="cs-CZ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ic 421 A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600" dirty="0" smtClean="0">
                <a:solidFill>
                  <a:srgbClr val="FF0000"/>
                </a:solidFill>
                <a:latin typeface="Algerian" pitchFamily="82" charset="0"/>
              </a:rPr>
              <a:t>                </a:t>
            </a:r>
            <a:r>
              <a:rPr lang="cs-CZ" sz="3600" dirty="0" smtClean="0">
                <a:solidFill>
                  <a:srgbClr val="FF0000"/>
                </a:solidFill>
                <a:latin typeface="Algerian" pitchFamily="82" charset="0"/>
                <a:hlinkClick r:id="rId4"/>
              </a:rPr>
              <a:t>DIVADLO</a:t>
            </a:r>
            <a:endParaRPr lang="cs-CZ" sz="36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000" b="1" dirty="0" smtClean="0">
                <a:solidFill>
                  <a:srgbClr val="660066"/>
                </a:solidFill>
                <a:latin typeface="Comic Sans MS" pitchFamily="66" charset="0"/>
              </a:rPr>
              <a:t>CEASAR – proti diktátorům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006600"/>
                </a:solidFill>
                <a:latin typeface="Comic Sans MS" pitchFamily="66" charset="0"/>
              </a:rPr>
              <a:t>komedie – kontrast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BALADA Z HADRŮ</a:t>
            </a:r>
          </a:p>
          <a:p>
            <a:pPr>
              <a:buNone/>
            </a:pPr>
            <a:r>
              <a:rPr lang="cs-C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OSEL A STÍN</a:t>
            </a:r>
          </a:p>
          <a:p>
            <a:pPr>
              <a:buNone/>
            </a:pPr>
            <a:r>
              <a:rPr lang="cs-C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RUB A LÍC</a:t>
            </a:r>
          </a:p>
          <a:p>
            <a:pPr>
              <a:buNone/>
            </a:pPr>
            <a:r>
              <a:rPr lang="cs-CZ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KAT A BLÁZEN</a:t>
            </a:r>
          </a:p>
          <a:p>
            <a:pPr>
              <a:buNone/>
            </a:pPr>
            <a:endParaRPr lang="cs-CZ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600" dirty="0" smtClean="0">
                <a:solidFill>
                  <a:srgbClr val="A50021"/>
                </a:solidFill>
                <a:latin typeface="Algerian" pitchFamily="82" charset="0"/>
              </a:rPr>
              <a:t>   FILM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PUDR A BENZÍN (31)</a:t>
            </a:r>
          </a:p>
          <a:p>
            <a:pPr>
              <a:buNone/>
            </a:pPr>
            <a:endParaRPr lang="cs-CZ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PENÍZE NEBO ŽIVOT (32)</a:t>
            </a:r>
          </a:p>
          <a:p>
            <a:pPr>
              <a:buNone/>
            </a:pPr>
            <a:endParaRPr lang="cs-CZ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5"/>
              </a:rPr>
              <a:t>HEJ RUP (34)</a:t>
            </a:r>
            <a:endParaRPr lang="cs-CZ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cs-CZ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SVĚT PATŘÍ NÁM (37)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11" y="4043492"/>
            <a:ext cx="3494825" cy="205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2843">
            <a:off x="881532" y="530622"/>
            <a:ext cx="2824708" cy="282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635896" cy="208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4499992" y="620688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1938 zakázáno</a:t>
            </a:r>
          </a:p>
          <a:p>
            <a:endParaRPr lang="cs-CZ" sz="2400" dirty="0"/>
          </a:p>
          <a:p>
            <a:r>
              <a:rPr lang="cs-CZ" sz="2400" dirty="0" smtClean="0">
                <a:solidFill>
                  <a:srgbClr val="FF0066"/>
                </a:solidFill>
              </a:rPr>
              <a:t>r. 1946 obnovena činnost</a:t>
            </a:r>
          </a:p>
          <a:p>
            <a:endParaRPr lang="cs-CZ" sz="2400" dirty="0"/>
          </a:p>
          <a:p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1968 emigrace Voskovce</a:t>
            </a:r>
          </a:p>
          <a:p>
            <a:endParaRPr lang="cs-CZ" sz="2400" dirty="0"/>
          </a:p>
          <a:p>
            <a:r>
              <a:rPr lang="cs-CZ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Werich  v divadle ABC  </a:t>
            </a:r>
          </a:p>
          <a:p>
            <a:r>
              <a:rPr lang="cs-CZ" sz="2400" dirty="0">
                <a:solidFill>
                  <a:srgbClr val="660066"/>
                </a:solidFill>
                <a:hlinkClick r:id="rId5"/>
              </a:rPr>
              <a:t> </a:t>
            </a:r>
            <a:r>
              <a:rPr lang="cs-CZ" sz="2400" dirty="0" smtClean="0">
                <a:solidFill>
                  <a:srgbClr val="660066"/>
                </a:solidFill>
                <a:hlinkClick r:id="rId5"/>
              </a:rPr>
              <a:t>                </a:t>
            </a:r>
            <a:r>
              <a:rPr lang="cs-CZ" sz="2000" dirty="0" smtClean="0">
                <a:solidFill>
                  <a:srgbClr val="660066"/>
                </a:solidFill>
                <a:hlinkClick r:id="rId5"/>
              </a:rPr>
              <a:t>s Miroslavem Horníčkem</a:t>
            </a:r>
            <a:endParaRPr lang="cs-CZ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 FOR</a:t>
            </a:r>
            <a:endParaRPr lang="cs-CZ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4664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348880"/>
            <a:ext cx="22288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2181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251520" y="1412776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JIŘÍ SUCHÝ -  </a:t>
            </a:r>
            <a:r>
              <a:rPr lang="cs-CZ" dirty="0" smtClean="0">
                <a:solidFill>
                  <a:srgbClr val="006600"/>
                </a:solidFill>
              </a:rPr>
              <a:t>(1931  - básník, textař, hudebník</a:t>
            </a:r>
          </a:p>
          <a:p>
            <a:r>
              <a:rPr lang="cs-CZ" dirty="0" smtClean="0">
                <a:solidFill>
                  <a:srgbClr val="006600"/>
                </a:solidFill>
              </a:rPr>
              <a:t>                             spisovatel, výtvarník  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JUDr. JIŘÍ ŠLITR  </a:t>
            </a:r>
            <a:r>
              <a:rPr lang="cs-CZ" dirty="0" smtClean="0">
                <a:solidFill>
                  <a:srgbClr val="3333CC"/>
                </a:solidFill>
              </a:rPr>
              <a:t>(1924 – 1969 ) </a:t>
            </a:r>
          </a:p>
          <a:p>
            <a:r>
              <a:rPr lang="cs-CZ" dirty="0" smtClean="0">
                <a:solidFill>
                  <a:srgbClr val="3333CC"/>
                </a:solidFill>
              </a:rPr>
              <a:t>                       klavírista, skladatel</a:t>
            </a:r>
          </a:p>
          <a:p>
            <a:r>
              <a:rPr lang="cs-CZ" dirty="0" smtClean="0">
                <a:solidFill>
                  <a:srgbClr val="3333CC"/>
                </a:solidFill>
              </a:rPr>
              <a:t>                       herec , grafik,  kreslíř</a:t>
            </a:r>
          </a:p>
          <a:p>
            <a:r>
              <a:rPr lang="cs-CZ" dirty="0" smtClean="0"/>
              <a:t>                       </a:t>
            </a:r>
            <a:r>
              <a:rPr lang="cs-CZ" sz="1600" i="1" dirty="0" smtClean="0"/>
              <a:t>otrava svítiplynem 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JITKA MOLAVCOVÁ </a:t>
            </a:r>
            <a:r>
              <a:rPr lang="cs-CZ" dirty="0" smtClean="0">
                <a:solidFill>
                  <a:srgbClr val="CC3300"/>
                </a:solidFill>
              </a:rPr>
              <a:t>(1950 – zpěvačka, muzikantka</a:t>
            </a:r>
          </a:p>
          <a:p>
            <a:r>
              <a:rPr lang="cs-CZ" dirty="0" smtClean="0">
                <a:solidFill>
                  <a:srgbClr val="CC3300"/>
                </a:solidFill>
              </a:rPr>
              <a:t>                                                            herečka</a:t>
            </a:r>
            <a:endParaRPr lang="cs-CZ" dirty="0">
              <a:solidFill>
                <a:srgbClr val="CC33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59832" y="4869160"/>
            <a:ext cx="57695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JIŘÍ GROSSMANN </a:t>
            </a:r>
            <a:r>
              <a:rPr lang="cs-CZ" dirty="0" smtClean="0">
                <a:solidFill>
                  <a:srgbClr val="660066"/>
                </a:solidFill>
              </a:rPr>
              <a:t>(1941 – 1971 )- herec zpěvák </a:t>
            </a:r>
          </a:p>
          <a:p>
            <a:r>
              <a:rPr lang="cs-CZ" dirty="0" smtClean="0">
                <a:solidFill>
                  <a:srgbClr val="660066"/>
                </a:solidFill>
              </a:rPr>
              <a:t>                                                                instrumentalista</a:t>
            </a:r>
          </a:p>
          <a:p>
            <a:endParaRPr lang="cs-CZ" dirty="0" smtClean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cs-CZ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MIROSLAV ŠIMEK </a:t>
            </a:r>
            <a:r>
              <a:rPr lang="cs-CZ" dirty="0" smtClean="0">
                <a:solidFill>
                  <a:srgbClr val="FF0066"/>
                </a:solidFill>
              </a:rPr>
              <a:t>( 1940 – 2004  na leukémii)</a:t>
            </a:r>
          </a:p>
          <a:p>
            <a:r>
              <a:rPr lang="cs-CZ" dirty="0" smtClean="0">
                <a:solidFill>
                  <a:srgbClr val="FF0066"/>
                </a:solidFill>
              </a:rPr>
              <a:t>                                                 učitel, humorista, spisovatel</a:t>
            </a:r>
            <a:endParaRPr lang="cs-CZ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/>
        </p:nvSpPr>
        <p:spPr>
          <a:xfrm>
            <a:off x="1403648" y="476672"/>
            <a:ext cx="56886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66FF66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67744" y="620688"/>
            <a:ext cx="460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66FF66"/>
                </a:solidFill>
                <a:latin typeface="Algerian" pitchFamily="82" charset="0"/>
              </a:rPr>
              <a:t>Se </a:t>
            </a:r>
            <a:r>
              <a:rPr lang="cs-CZ" sz="2800" dirty="0" smtClean="0">
                <a:solidFill>
                  <a:srgbClr val="66FF66"/>
                </a:solidFill>
                <a:latin typeface="Comic Sans MS" pitchFamily="66" charset="0"/>
              </a:rPr>
              <a:t>dm</a:t>
            </a:r>
            <a:r>
              <a:rPr lang="cs-CZ" sz="2800" dirty="0" smtClean="0">
                <a:solidFill>
                  <a:srgbClr val="66FF66"/>
                </a:solidFill>
                <a:latin typeface="Algerian" pitchFamily="82" charset="0"/>
              </a:rPr>
              <a:t>    </a:t>
            </a:r>
            <a:r>
              <a:rPr lang="cs-CZ" sz="2800" dirty="0" err="1" smtClean="0">
                <a:solidFill>
                  <a:srgbClr val="66FF66"/>
                </a:solidFill>
                <a:latin typeface="Algerian" pitchFamily="82" charset="0"/>
              </a:rPr>
              <a:t>ma</a:t>
            </a:r>
            <a:r>
              <a:rPr lang="cs-CZ" sz="2800" dirty="0" smtClean="0">
                <a:solidFill>
                  <a:srgbClr val="66FF66"/>
                </a:solidFill>
                <a:latin typeface="Algerian" pitchFamily="82" charset="0"/>
              </a:rPr>
              <a:t>  </a:t>
            </a:r>
            <a:r>
              <a:rPr lang="cs-CZ" sz="2800" dirty="0" err="1" smtClean="0">
                <a:solidFill>
                  <a:srgbClr val="66FF66"/>
                </a:solidFill>
                <a:latin typeface="Comic Sans MS" pitchFamily="66" charset="0"/>
              </a:rPr>
              <a:t>lých</a:t>
            </a:r>
            <a:r>
              <a:rPr lang="cs-CZ" sz="2800" dirty="0" smtClean="0">
                <a:solidFill>
                  <a:srgbClr val="66FF66"/>
                </a:solidFill>
                <a:latin typeface="Algerian" pitchFamily="82" charset="0"/>
              </a:rPr>
              <a:t>     </a:t>
            </a:r>
            <a:r>
              <a:rPr lang="cs-CZ" sz="2800" dirty="0" err="1" smtClean="0">
                <a:solidFill>
                  <a:srgbClr val="66FF66"/>
                </a:solidFill>
                <a:latin typeface="Algerian" pitchFamily="82" charset="0"/>
              </a:rPr>
              <a:t>for</a:t>
            </a:r>
            <a:r>
              <a:rPr lang="cs-CZ" sz="2800" dirty="0" smtClean="0">
                <a:solidFill>
                  <a:srgbClr val="66FF66"/>
                </a:solidFill>
                <a:latin typeface="Algerian" pitchFamily="82" charset="0"/>
              </a:rPr>
              <a:t> </a:t>
            </a:r>
            <a:r>
              <a:rPr lang="cs-CZ" sz="2800" dirty="0" err="1" smtClean="0">
                <a:solidFill>
                  <a:srgbClr val="66FF66"/>
                </a:solidFill>
                <a:latin typeface="Comic Sans MS" pitchFamily="66" charset="0"/>
              </a:rPr>
              <a:t>em</a:t>
            </a:r>
            <a:endParaRPr lang="cs-CZ" sz="2800" dirty="0">
              <a:solidFill>
                <a:srgbClr val="66FF66"/>
              </a:solidFill>
              <a:latin typeface="Algerian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556792"/>
            <a:ext cx="59538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hudba – jazz, </a:t>
            </a:r>
          </a:p>
          <a:p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kabaret pro děti,</a:t>
            </a:r>
          </a:p>
          <a:p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poezie, výtvarné umění, </a:t>
            </a:r>
          </a:p>
          <a:p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pantomima, </a:t>
            </a:r>
          </a:p>
          <a:p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film, </a:t>
            </a:r>
          </a:p>
          <a:p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tanec</a:t>
            </a:r>
          </a:p>
          <a:p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divadlo oživlých rekvizit a masek -loutek</a:t>
            </a:r>
            <a:endParaRPr lang="cs-CZ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60032" y="2132856"/>
            <a:ext cx="3563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kombinace   čtených textů</a:t>
            </a:r>
          </a:p>
          <a:p>
            <a:r>
              <a:rPr lang="cs-CZ" sz="2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rozhovorů</a:t>
            </a:r>
          </a:p>
          <a:p>
            <a:r>
              <a:rPr lang="cs-CZ" sz="2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hudby</a:t>
            </a:r>
            <a:endParaRPr lang="cs-CZ" sz="2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717032"/>
            <a:ext cx="221154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259632" y="4653136"/>
            <a:ext cx="4687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převládlo hudební divadlo </a:t>
            </a:r>
          </a:p>
          <a:p>
            <a:r>
              <a:rPr lang="cs-CZ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dvojice SUCHÝ - ŠLITR</a:t>
            </a:r>
            <a:endParaRPr lang="cs-CZ" sz="2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548680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3333CC"/>
                </a:solidFill>
              </a:rPr>
              <a:t>nonsens - nesmysl</a:t>
            </a:r>
            <a:endParaRPr lang="cs-CZ" i="1" dirty="0">
              <a:solidFill>
                <a:srgbClr val="3333CC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55776" y="1052736"/>
            <a:ext cx="6048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nonsensové postupy – hra se slovy</a:t>
            </a:r>
          </a:p>
          <a:p>
            <a:r>
              <a:rPr lang="cs-CZ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významem, fantazií</a:t>
            </a:r>
          </a:p>
          <a:p>
            <a:r>
              <a:rPr lang="cs-CZ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hra se čtenářem a posluchačem </a:t>
            </a:r>
            <a:endParaRPr lang="cs-CZ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204864"/>
            <a:ext cx="87254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A50021"/>
                </a:solidFill>
              </a:rPr>
              <a:t>Snaha obrodit divadlo návratem pokleslých žánrů</a:t>
            </a:r>
          </a:p>
          <a:p>
            <a:r>
              <a:rPr lang="cs-CZ" dirty="0" smtClean="0">
                <a:solidFill>
                  <a:srgbClr val="A50021"/>
                </a:solidFill>
              </a:rPr>
              <a:t>                                                           ( šantánu, cirkusu, kabaretu, revue …)</a:t>
            </a:r>
          </a:p>
          <a:p>
            <a:endParaRPr lang="cs-CZ" dirty="0" smtClean="0">
              <a:solidFill>
                <a:srgbClr val="A50021"/>
              </a:solidFill>
            </a:endParaRPr>
          </a:p>
          <a:p>
            <a:r>
              <a:rPr lang="cs-CZ" dirty="0" smtClean="0">
                <a:solidFill>
                  <a:srgbClr val="A50021"/>
                </a:solidFill>
              </a:rPr>
              <a:t>Kabaret: </a:t>
            </a: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JONÁŠ A TINGL TANGL (1962 </a:t>
            </a:r>
            <a:r>
              <a:rPr 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cs-CZ" dirty="0" smtClean="0">
                <a:solidFill>
                  <a:srgbClr val="A50021"/>
                </a:solidFill>
              </a:rPr>
              <a:t>Muzikál: </a:t>
            </a:r>
            <a:r>
              <a:rPr lang="cs-CZ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DOBŘE PLACENÁ PROCHÁZKA</a:t>
            </a:r>
          </a:p>
          <a:p>
            <a:r>
              <a:rPr lang="cs-CZ" dirty="0" smtClean="0">
                <a:solidFill>
                  <a:srgbClr val="A50021"/>
                </a:solidFill>
              </a:rPr>
              <a:t>Filmový muzikál: </a:t>
            </a:r>
            <a:r>
              <a:rPr lang="cs-CZ" dirty="0" smtClean="0">
                <a:solidFill>
                  <a:srgbClr val="A50021"/>
                </a:solidFill>
                <a:hlinkClick r:id="rId2"/>
              </a:rPr>
              <a:t>KDYBY TISÍC KLARINETŮ</a:t>
            </a:r>
            <a:endParaRPr lang="cs-CZ" dirty="0" smtClean="0">
              <a:solidFill>
                <a:srgbClr val="A50021"/>
              </a:solidFill>
            </a:endParaRPr>
          </a:p>
          <a:p>
            <a:endParaRPr lang="cs-CZ" dirty="0" smtClean="0"/>
          </a:p>
          <a:p>
            <a:r>
              <a:rPr lang="cs-CZ" dirty="0" smtClean="0">
                <a:solidFill>
                  <a:srgbClr val="A50021"/>
                </a:solidFill>
              </a:rPr>
              <a:t>Hra: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KYTICE  </a:t>
            </a:r>
            <a:r>
              <a:rPr lang="cs-CZ" dirty="0" smtClean="0">
                <a:solidFill>
                  <a:srgbClr val="FF0000"/>
                </a:solidFill>
              </a:rPr>
              <a:t>(r. 1972 – až 600 repríz )</a:t>
            </a:r>
          </a:p>
          <a:p>
            <a:endParaRPr lang="cs-CZ" dirty="0" smtClean="0">
              <a:solidFill>
                <a:srgbClr val="A50021"/>
              </a:solidFill>
            </a:endParaRPr>
          </a:p>
          <a:p>
            <a:endParaRPr lang="cs-CZ" dirty="0" smtClean="0"/>
          </a:p>
          <a:p>
            <a:r>
              <a:rPr lang="cs-CZ" dirty="0" smtClean="0">
                <a:solidFill>
                  <a:srgbClr val="002060"/>
                </a:solidFill>
              </a:rPr>
              <a:t>Dvojice </a:t>
            </a: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GROSSMANN a ŠIMEK  </a:t>
            </a:r>
            <a:r>
              <a:rPr lang="cs-CZ" dirty="0" smtClean="0">
                <a:solidFill>
                  <a:srgbClr val="002060"/>
                </a:solidFill>
              </a:rPr>
              <a:t>- soubory povídek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                                                                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BESÍDKA ŽÁKŮ ZVLÁŠTNÍ ŠKOLY  </a:t>
            </a:r>
            <a:r>
              <a:rPr lang="cs-CZ" dirty="0" smtClean="0">
                <a:solidFill>
                  <a:srgbClr val="002060"/>
                </a:solidFill>
              </a:rPr>
              <a:t>(1969)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158006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195</TotalTime>
  <Words>607</Words>
  <Application>Microsoft Office PowerPoint</Application>
  <PresentationFormat>Předvádění na obrazovce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Administrativní</vt:lpstr>
      <vt:lpstr>              DRAMA II.</vt:lpstr>
      <vt:lpstr>OSVOBOZENÉ DIVADLO</vt:lpstr>
      <vt:lpstr>Snímek 3</vt:lpstr>
      <vt:lpstr>Snímek 4</vt:lpstr>
      <vt:lpstr>tvorba</vt:lpstr>
      <vt:lpstr>Snímek 6</vt:lpstr>
      <vt:lpstr>SEMA FOR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>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DRAMA II.</dc:title>
  <dc:creator>admin</dc:creator>
  <cp:lastModifiedBy>venclova</cp:lastModifiedBy>
  <cp:revision>21</cp:revision>
  <dcterms:created xsi:type="dcterms:W3CDTF">2010-11-06T08:50:51Z</dcterms:created>
  <dcterms:modified xsi:type="dcterms:W3CDTF">2010-12-01T09:18:25Z</dcterms:modified>
</cp:coreProperties>
</file>